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63" r:id="rId4"/>
    <p:sldId id="273" r:id="rId5"/>
    <p:sldId id="269" r:id="rId6"/>
    <p:sldId id="274" r:id="rId7"/>
    <p:sldId id="268" r:id="rId8"/>
    <p:sldId id="266" r:id="rId9"/>
    <p:sldId id="275" r:id="rId10"/>
    <p:sldId id="277" r:id="rId11"/>
    <p:sldId id="276" r:id="rId12"/>
    <p:sldId id="280" r:id="rId13"/>
    <p:sldId id="265"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481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86" autoAdjust="0"/>
    <p:restoredTop sz="99262" autoAdjust="0"/>
  </p:normalViewPr>
  <p:slideViewPr>
    <p:cSldViewPr showGuides="1">
      <p:cViewPr varScale="1">
        <p:scale>
          <a:sx n="120" d="100"/>
          <a:sy n="120" d="100"/>
        </p:scale>
        <p:origin x="-272" y="-104"/>
      </p:cViewPr>
      <p:guideLst>
        <p:guide orient="horz" pos="2160"/>
        <p:guide pos="2880"/>
      </p:guideLst>
    </p:cSldViewPr>
  </p:slideViewPr>
  <p:notesTextViewPr>
    <p:cViewPr>
      <p:scale>
        <a:sx n="1" d="1"/>
        <a:sy n="1" d="1"/>
      </p:scale>
      <p:origin x="0" y="0"/>
    </p:cViewPr>
  </p:notesTextViewPr>
  <p:sorterViewPr>
    <p:cViewPr>
      <p:scale>
        <a:sx n="106" d="100"/>
        <a:sy n="10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829EBE-9641-4D24-9538-C0968E7288DB}" type="datetimeFigureOut">
              <a:rPr lang="en-US" smtClean="0"/>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184333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29EBE-9641-4D24-9538-C0968E7288DB}" type="datetimeFigureOut">
              <a:rPr lang="en-US" smtClean="0"/>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3167642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29EBE-9641-4D24-9538-C0968E7288DB}" type="datetimeFigureOut">
              <a:rPr lang="en-US" smtClean="0"/>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4124234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29EBE-9641-4D24-9538-C0968E7288DB}" type="datetimeFigureOut">
              <a:rPr lang="en-US" smtClean="0"/>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32320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829EBE-9641-4D24-9538-C0968E7288DB}" type="datetimeFigureOut">
              <a:rPr lang="en-US" smtClean="0"/>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350395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829EBE-9641-4D24-9538-C0968E7288DB}" type="datetimeFigureOut">
              <a:rPr lang="en-US" smtClean="0"/>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2102896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829EBE-9641-4D24-9538-C0968E7288DB}" type="datetimeFigureOut">
              <a:rPr lang="en-US" smtClean="0"/>
              <a:t>3/14/16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1036877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29EBE-9641-4D24-9538-C0968E7288DB}" type="datetimeFigureOut">
              <a:rPr lang="en-US" smtClean="0"/>
              <a:t>3/14/16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2079349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29EBE-9641-4D24-9538-C0968E7288DB}" type="datetimeFigureOut">
              <a:rPr lang="en-US" smtClean="0"/>
              <a:t>3/14/16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638725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29EBE-9641-4D24-9538-C0968E7288DB}" type="datetimeFigureOut">
              <a:rPr lang="en-US" smtClean="0"/>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179447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29EBE-9641-4D24-9538-C0968E7288DB}" type="datetimeFigureOut">
              <a:rPr lang="en-US" smtClean="0"/>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DB872-990B-471D-9156-B984E8B43408}" type="slidenum">
              <a:rPr lang="en-US" smtClean="0"/>
              <a:t>‹#›</a:t>
            </a:fld>
            <a:endParaRPr lang="en-US"/>
          </a:p>
        </p:txBody>
      </p:sp>
    </p:spTree>
    <p:extLst>
      <p:ext uri="{BB962C8B-B14F-4D97-AF65-F5344CB8AC3E}">
        <p14:creationId xmlns:p14="http://schemas.microsoft.com/office/powerpoint/2010/main" val="12353767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29EBE-9641-4D24-9538-C0968E7288DB}" type="datetimeFigureOut">
              <a:rPr lang="en-US" smtClean="0"/>
              <a:t>3/14/16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DB872-990B-471D-9156-B984E8B43408}" type="slidenum">
              <a:rPr lang="en-US" smtClean="0"/>
              <a:t>‹#›</a:t>
            </a:fld>
            <a:endParaRPr lang="en-US"/>
          </a:p>
        </p:txBody>
      </p:sp>
    </p:spTree>
    <p:extLst>
      <p:ext uri="{BB962C8B-B14F-4D97-AF65-F5344CB8AC3E}">
        <p14:creationId xmlns:p14="http://schemas.microsoft.com/office/powerpoint/2010/main" val="1504125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mailto:info@mnkarchitects.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transitcenter.org/wp-content/uploads/2015/08/A-Peoples-History-of-Recent-Urban-Transportation-Innovation-Report-Pages.pdf" TargetMode="External"/><Relationship Id="rId4" Type="http://schemas.openxmlformats.org/officeDocument/2006/relationships/hyperlink" Target="http://www.eco-elpaso.org/"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www.aiaelpaso.org/" TargetMode="External"/><Relationship Id="rId4" Type="http://schemas.openxmlformats.org/officeDocument/2006/relationships/hyperlink" Target="http://aia.org/" TargetMode="External"/><Relationship Id="rId5" Type="http://schemas.openxmlformats.org/officeDocument/2006/relationships/hyperlink" Target="https://texasarchitects.org/" TargetMode="External"/><Relationship Id="rId6" Type="http://schemas.openxmlformats.org/officeDocument/2006/relationships/hyperlink" Target="http://www.tbae.state.tx.us/" TargetMode="External"/><Relationship Id="rId7" Type="http://schemas.openxmlformats.org/officeDocument/2006/relationships/hyperlink" Target="http://www.ncarb.org/" TargetMode="External"/><Relationship Id="rId8" Type="http://schemas.openxmlformats.org/officeDocument/2006/relationships/hyperlink" Target="http://www.theaiatrust.com/"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www.ilookup.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www.evite.com/event/0120ZVWCDNS734NVOEPF24X6AKWEB4?utm_source=NA&amp;utm_medium=sharable_invite&amp;utm_campaign=send_sharable_lin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hyperlink" Target="mailto:rjimenez@mnkarchitects.com" TargetMode="Externa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hyperlink" Target="http://www.aia.org/aiaucmp/groups/aia/documents/pdf/aias077946.pdf" TargetMode="External"/><Relationship Id="rId5" Type="http://schemas.openxmlformats.org/officeDocument/2006/relationships/hyperlink" Target="mailto:rjimenez@mnkarchitects.com" TargetMode="External"/><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mailto:paulina@insituarc.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paulina@insituarc.com" TargetMode="External"/><Relationship Id="rId4" Type="http://schemas.openxmlformats.org/officeDocument/2006/relationships/hyperlink" Target="mailto:dhorsley@riograndebpsi.com" TargetMode="External"/><Relationship Id="rId5" Type="http://schemas.openxmlformats.org/officeDocument/2006/relationships/hyperlink" Target="mailto:rtollen@sbcglobal.net" TargetMode="External"/><Relationship Id="rId6" Type="http://schemas.openxmlformats.org/officeDocument/2006/relationships/hyperlink" Target="mailto:phbranch@facilitiesconnection.com" TargetMode="External"/><Relationship Id="rId7" Type="http://schemas.openxmlformats.org/officeDocument/2006/relationships/hyperlink" Target="mailto:svoorhies@dwsbuildingsupply.com"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apa.clubexpress.com/content.aspx?page_id=22&amp;club_id=903704&amp;module_id=51115" TargetMode="External"/><Relationship Id="rId4" Type="http://schemas.openxmlformats.org/officeDocument/2006/relationships/hyperlink" Target="http://apa.clubexpress.com/content.aspx?page_id=80&amp;club_id=903704&amp;member_id=8129&amp;sl=488611330"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5" name="TextBox 4"/>
          <p:cNvSpPr txBox="1"/>
          <p:nvPr/>
        </p:nvSpPr>
        <p:spPr>
          <a:xfrm>
            <a:off x="4572000" y="619780"/>
            <a:ext cx="4572000" cy="523220"/>
          </a:xfrm>
          <a:prstGeom prst="rect">
            <a:avLst/>
          </a:prstGeom>
          <a:noFill/>
        </p:spPr>
        <p:txBody>
          <a:bodyPr wrap="square" rtlCol="0">
            <a:spAutoFit/>
          </a:bodyPr>
          <a:lstStyle/>
          <a:p>
            <a:pPr algn="r"/>
            <a:r>
              <a:rPr lang="en-US" sz="2800" dirty="0" smtClean="0">
                <a:latin typeface="Arial Black" panose="020B0A04020102020204" pitchFamily="34" charset="0"/>
              </a:rPr>
              <a:t>March, 2016</a:t>
            </a:r>
            <a:endParaRPr lang="en-US" sz="2800" dirty="0">
              <a:latin typeface="Arial Black" panose="020B0A04020102020204" pitchFamily="34" charset="0"/>
            </a:endParaRPr>
          </a:p>
        </p:txBody>
      </p:sp>
      <p:sp>
        <p:nvSpPr>
          <p:cNvPr id="6" name="Rectangle 5"/>
          <p:cNvSpPr/>
          <p:nvPr/>
        </p:nvSpPr>
        <p:spPr>
          <a:xfrm>
            <a:off x="0" y="1143000"/>
            <a:ext cx="64008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00800" y="1143000"/>
            <a:ext cx="2743200" cy="5715000"/>
          </a:xfrm>
          <a:prstGeom prst="rect">
            <a:avLst/>
          </a:prstGeom>
          <a:solidFill>
            <a:srgbClr val="FF48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16200000">
            <a:off x="-2534334" y="3677336"/>
            <a:ext cx="5715000" cy="646331"/>
          </a:xfrm>
          <a:prstGeom prst="rect">
            <a:avLst/>
          </a:prstGeom>
          <a:noFill/>
        </p:spPr>
        <p:txBody>
          <a:bodyPr wrap="square" rtlCol="0">
            <a:spAutoFit/>
          </a:bodyPr>
          <a:lstStyle/>
          <a:p>
            <a:pPr algn="ctr"/>
            <a:r>
              <a:rPr lang="en-US" sz="3600" dirty="0" smtClean="0">
                <a:solidFill>
                  <a:schemeClr val="bg1"/>
                </a:solidFill>
                <a:latin typeface="Arial Black" panose="020B0A04020102020204" pitchFamily="34" charset="0"/>
              </a:rPr>
              <a:t>PRESIDENT’S LETTER</a:t>
            </a:r>
            <a:endParaRPr lang="en-US" sz="3600" dirty="0">
              <a:solidFill>
                <a:schemeClr val="bg1"/>
              </a:solidFill>
              <a:latin typeface="Arial Black" panose="020B0A04020102020204" pitchFamily="34" charset="0"/>
            </a:endParaRPr>
          </a:p>
        </p:txBody>
      </p:sp>
      <p:sp>
        <p:nvSpPr>
          <p:cNvPr id="9" name="TextBox 8"/>
          <p:cNvSpPr txBox="1"/>
          <p:nvPr/>
        </p:nvSpPr>
        <p:spPr>
          <a:xfrm>
            <a:off x="762000" y="1158241"/>
            <a:ext cx="5638800" cy="5593841"/>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Colleagues,</a:t>
            </a:r>
          </a:p>
          <a:p>
            <a:endParaRPr lang="en-US" sz="110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Springing forward reminds me how fast this year is moving. Did you know that the practice of daylight savings time came about in the early 1900’s to make better use of daylight by adding one hour of standard time to the day and therefore conserve energy? This reduces the need for artificial lighting during evening hours and positively affects our built environment.</a:t>
            </a:r>
          </a:p>
          <a:p>
            <a:endParaRPr lang="en-US" sz="55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Our appreciation goes out to Coronado Stone &amp; Tile for their generosity in sponsoring our February Chapter meeting. It’s my understanding that many chapter members were present and the presentation was very informative.</a:t>
            </a:r>
          </a:p>
          <a:p>
            <a:endParaRPr lang="en-US" sz="55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Rene Melendez and I unfortunately missed the Chapter meeting due to our attendance at AIA Grassroots. Despite the 30 degree weather, snow, and 2 hour difference of Detroit to El Paso, we both agreed that having the event in such an interesting city was a good move from the usual Washington scene. Detroit is a city that has been faced with many challenges. Recently, architects were inspired by the rich history, they met meeting urban challenges and made positive changes that have transformed the City.</a:t>
            </a:r>
          </a:p>
          <a:p>
            <a:endParaRPr lang="en-US" sz="55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Although there was so much to this event, of particular interest were the keynote speakers that enlightened us with talks of what 21</a:t>
            </a:r>
            <a:r>
              <a:rPr lang="en-US" sz="1100" baseline="30000" dirty="0" smtClean="0">
                <a:latin typeface="Times New Roman" panose="02020603050405020304" pitchFamily="18" charset="0"/>
                <a:cs typeface="Times New Roman" panose="02020603050405020304" pitchFamily="18" charset="0"/>
              </a:rPr>
              <a:t>st</a:t>
            </a:r>
            <a:r>
              <a:rPr lang="en-US" sz="1100" dirty="0" smtClean="0">
                <a:latin typeface="Times New Roman" panose="02020603050405020304" pitchFamily="18" charset="0"/>
                <a:cs typeface="Times New Roman" panose="02020603050405020304" pitchFamily="18" charset="0"/>
              </a:rPr>
              <a:t> century cities need from architects, how to design waterfront cities (something atypical for us!), how to invent and innovate, and how to work with communities to create positive change with our built environment.</a:t>
            </a:r>
          </a:p>
          <a:p>
            <a:endParaRPr lang="en-US" sz="55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During the event, we received a list of the 2016 Declared Candidates for National office. Many were present during the wrap-up session to state their viewpoints. A person for each position will be elected at the 2016 AIA National Convention, we will have the opportunity to vote at the Convention.</a:t>
            </a:r>
          </a:p>
          <a:p>
            <a:endParaRPr lang="en-US" sz="550" dirty="0" smtClean="0">
              <a:latin typeface="Times New Roman" panose="02020603050405020304" pitchFamily="18" charset="0"/>
              <a:cs typeface="Times New Roman" panose="02020603050405020304" pitchFamily="18" charset="0"/>
            </a:endParaRPr>
          </a:p>
          <a:p>
            <a:r>
              <a:rPr lang="en-US" sz="1100" dirty="0">
                <a:latin typeface="Times New Roman" panose="02020603050405020304" pitchFamily="18" charset="0"/>
                <a:cs typeface="Times New Roman" panose="02020603050405020304" pitchFamily="18" charset="0"/>
              </a:rPr>
              <a:t>	</a:t>
            </a:r>
            <a:r>
              <a:rPr lang="en-US" sz="1100" u="sng" dirty="0" smtClean="0">
                <a:latin typeface="Times New Roman" panose="02020603050405020304" pitchFamily="18" charset="0"/>
                <a:cs typeface="Times New Roman" panose="02020603050405020304" pitchFamily="18" charset="0"/>
              </a:rPr>
              <a:t>2017-2018 Secretary</a:t>
            </a:r>
          </a:p>
          <a:p>
            <a:r>
              <a:rPr lang="en-US" sz="1100" dirty="0" smtClean="0">
                <a:latin typeface="Times New Roman" panose="02020603050405020304" pitchFamily="18" charset="0"/>
                <a:cs typeface="Times New Roman" panose="02020603050405020304" pitchFamily="18" charset="0"/>
              </a:rPr>
              <a:t>	Julia A. </a:t>
            </a:r>
            <a:r>
              <a:rPr lang="en-US" sz="1100" dirty="0" err="1" smtClean="0">
                <a:latin typeface="Times New Roman" panose="02020603050405020304" pitchFamily="18" charset="0"/>
                <a:cs typeface="Times New Roman" panose="02020603050405020304" pitchFamily="18" charset="0"/>
              </a:rPr>
              <a:t>Donoho</a:t>
            </a:r>
            <a:r>
              <a:rPr lang="en-US" sz="1100" dirty="0" smtClean="0">
                <a:latin typeface="Times New Roman" panose="02020603050405020304" pitchFamily="18" charset="0"/>
                <a:cs typeface="Times New Roman" panose="02020603050405020304" pitchFamily="18" charset="0"/>
              </a:rPr>
              <a:t>, Esq., AIA, LEED AP (AIA Redwood Empire)</a:t>
            </a:r>
          </a:p>
          <a:p>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Burton L. Roslyn, FAIA Emeritus (AIA New York)</a:t>
            </a:r>
          </a:p>
          <a:p>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Bruce W. </a:t>
            </a:r>
            <a:r>
              <a:rPr lang="en-US" sz="1100" dirty="0" err="1" smtClean="0">
                <a:latin typeface="Times New Roman" panose="02020603050405020304" pitchFamily="18" charset="0"/>
                <a:cs typeface="Times New Roman" panose="02020603050405020304" pitchFamily="18" charset="0"/>
              </a:rPr>
              <a:t>Sekanick</a:t>
            </a:r>
            <a:r>
              <a:rPr lang="en-US" sz="1100" dirty="0" smtClean="0">
                <a:latin typeface="Times New Roman" panose="02020603050405020304" pitchFamily="18" charset="0"/>
                <a:cs typeface="Times New Roman" panose="02020603050405020304" pitchFamily="18" charset="0"/>
              </a:rPr>
              <a:t>, AIA (AIA Eastern Ohio)</a:t>
            </a:r>
          </a:p>
          <a:p>
            <a:endParaRPr lang="en-US" sz="110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	</a:t>
            </a:r>
            <a:r>
              <a:rPr lang="en-US" sz="1100" u="sng" dirty="0" smtClean="0">
                <a:latin typeface="Times New Roman" panose="02020603050405020304" pitchFamily="18" charset="0"/>
                <a:cs typeface="Times New Roman" panose="02020603050405020304" pitchFamily="18" charset="0"/>
              </a:rPr>
              <a:t>2017-2019 At Large Directors (one will be elected)</a:t>
            </a:r>
          </a:p>
          <a:p>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Peter J. </a:t>
            </a:r>
            <a:r>
              <a:rPr lang="en-US" sz="1100" dirty="0" err="1" smtClean="0">
                <a:latin typeface="Times New Roman" panose="02020603050405020304" pitchFamily="18" charset="0"/>
                <a:cs typeface="Times New Roman" panose="02020603050405020304" pitchFamily="18" charset="0"/>
              </a:rPr>
              <a:t>Exley</a:t>
            </a:r>
            <a:r>
              <a:rPr lang="en-US" sz="1100" dirty="0" smtClean="0">
                <a:latin typeface="Times New Roman" panose="02020603050405020304" pitchFamily="18" charset="0"/>
                <a:cs typeface="Times New Roman" panose="02020603050405020304" pitchFamily="18" charset="0"/>
              </a:rPr>
              <a:t>, FAIA (AIA Chicago)</a:t>
            </a:r>
            <a:endParaRPr lang="en-US" sz="11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6375400" y="1143001"/>
            <a:ext cx="2819400" cy="3354765"/>
          </a:xfrm>
          <a:prstGeom prst="rect">
            <a:avLst/>
          </a:prstGeom>
          <a:noFill/>
        </p:spPr>
        <p:txBody>
          <a:bodyPr wrap="square" rtlCol="0">
            <a:spAutoFit/>
          </a:bodyPr>
          <a:lstStyle/>
          <a:p>
            <a:r>
              <a:rPr lang="en-US" sz="1400" b="1" dirty="0" smtClean="0">
                <a:solidFill>
                  <a:schemeClr val="bg1"/>
                </a:solidFill>
                <a:latin typeface="Times New Roman" panose="02020603050405020304" pitchFamily="18" charset="0"/>
                <a:cs typeface="Times New Roman" panose="02020603050405020304" pitchFamily="18" charset="0"/>
              </a:rPr>
              <a:t>2016 Chapter Officers – Executive Committee</a:t>
            </a:r>
          </a:p>
          <a:p>
            <a:endParaRPr lang="en-US" sz="600" dirty="0">
              <a:solidFill>
                <a:schemeClr val="bg1"/>
              </a:solidFill>
              <a:latin typeface="Times New Roman" panose="02020603050405020304" pitchFamily="18" charset="0"/>
              <a:cs typeface="Times New Roman" panose="02020603050405020304" pitchFamily="18" charset="0"/>
            </a:endParaRP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President:	Mary J. Stills</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President Elect:	Rene Melendez</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Vice President:	Renee Jimenez</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Treasurer:	Paulina Lagos</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Secretary:	Bruno Vasquez</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Events Coordinator:	Jorge Loya</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Associates Director:	Vacant</a:t>
            </a:r>
          </a:p>
          <a:p>
            <a:pPr>
              <a:tabLst>
                <a:tab pos="1485900" algn="l"/>
              </a:tabLst>
            </a:pPr>
            <a:r>
              <a:rPr lang="en-US" sz="1200" dirty="0" smtClean="0">
                <a:solidFill>
                  <a:schemeClr val="bg1"/>
                </a:solidFill>
                <a:latin typeface="Times New Roman" panose="02020603050405020304" pitchFamily="18" charset="0"/>
                <a:cs typeface="Times New Roman" panose="02020603050405020304" pitchFamily="18" charset="0"/>
              </a:rPr>
              <a:t>AIA El Paso</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Executive Director:	Vacant</a:t>
            </a:r>
          </a:p>
          <a:p>
            <a:endParaRPr lang="en-US" sz="1400" b="1" dirty="0" smtClean="0">
              <a:solidFill>
                <a:schemeClr val="bg1"/>
              </a:solidFill>
              <a:latin typeface="Times New Roman" panose="02020603050405020304" pitchFamily="18" charset="0"/>
              <a:cs typeface="Times New Roman" panose="02020603050405020304" pitchFamily="18" charset="0"/>
            </a:endParaRPr>
          </a:p>
          <a:p>
            <a:r>
              <a:rPr lang="en-US" sz="1400" b="1" dirty="0" smtClean="0">
                <a:solidFill>
                  <a:schemeClr val="bg1"/>
                </a:solidFill>
                <a:latin typeface="Times New Roman" panose="02020603050405020304" pitchFamily="18" charset="0"/>
                <a:cs typeface="Times New Roman" panose="02020603050405020304" pitchFamily="18" charset="0"/>
              </a:rPr>
              <a:t>Chapter Positions</a:t>
            </a:r>
          </a:p>
          <a:p>
            <a:endParaRPr lang="en-US" sz="600" dirty="0" smtClean="0">
              <a:solidFill>
                <a:schemeClr val="bg1"/>
              </a:solidFill>
              <a:latin typeface="Times New Roman" panose="02020603050405020304" pitchFamily="18" charset="0"/>
              <a:cs typeface="Times New Roman" panose="02020603050405020304" pitchFamily="18" charset="0"/>
            </a:endParaRPr>
          </a:p>
          <a:p>
            <a:pPr>
              <a:tabLst>
                <a:tab pos="1431925" algn="l"/>
                <a:tab pos="1485900" algn="l"/>
              </a:tabLst>
            </a:pPr>
            <a:r>
              <a:rPr lang="en-US" sz="1200" dirty="0" smtClean="0">
                <a:solidFill>
                  <a:schemeClr val="bg1"/>
                </a:solidFill>
                <a:latin typeface="Times New Roman" panose="02020603050405020304" pitchFamily="18" charset="0"/>
                <a:cs typeface="Times New Roman" panose="02020603050405020304" pitchFamily="18" charset="0"/>
              </a:rPr>
              <a:t>Past President:	Jim Booher</a:t>
            </a:r>
          </a:p>
          <a:p>
            <a:pPr>
              <a:tabLst>
                <a:tab pos="1485900" algn="l"/>
              </a:tabLst>
            </a:pPr>
            <a:r>
              <a:rPr lang="en-US" sz="1200" dirty="0" smtClean="0">
                <a:solidFill>
                  <a:schemeClr val="bg1"/>
                </a:solidFill>
                <a:latin typeface="Times New Roman" panose="02020603050405020304" pitchFamily="18" charset="0"/>
                <a:cs typeface="Times New Roman" panose="02020603050405020304" pitchFamily="18" charset="0"/>
              </a:rPr>
              <a:t>TSA Director and</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TAC Trustee:	Tommy Razloznik</a:t>
            </a:r>
          </a:p>
        </p:txBody>
      </p:sp>
    </p:spTree>
    <p:extLst>
      <p:ext uri="{BB962C8B-B14F-4D97-AF65-F5344CB8AC3E}">
        <p14:creationId xmlns:p14="http://schemas.microsoft.com/office/powerpoint/2010/main" val="27154664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6" name="Rectangle 5"/>
          <p:cNvSpPr/>
          <p:nvPr/>
        </p:nvSpPr>
        <p:spPr>
          <a:xfrm>
            <a:off x="0" y="1143000"/>
            <a:ext cx="91440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4400" y="1156450"/>
            <a:ext cx="7315202" cy="5355313"/>
          </a:xfrm>
          <a:prstGeom prst="rect">
            <a:avLst/>
          </a:prstGeom>
          <a:noFill/>
        </p:spPr>
        <p:txBody>
          <a:bodyPr wrap="square" rtlCol="0">
            <a:spAutoFit/>
          </a:bodyPr>
          <a:lstStyle/>
          <a:p>
            <a:pPr algn="ctr"/>
            <a:r>
              <a:rPr lang="en-US" sz="2400" b="1" dirty="0" smtClean="0">
                <a:solidFill>
                  <a:srgbClr val="C00000"/>
                </a:solidFill>
                <a:latin typeface="Times New Roman" panose="02020603050405020304" pitchFamily="18" charset="0"/>
                <a:cs typeface="Times New Roman" panose="02020603050405020304" pitchFamily="18" charset="0"/>
              </a:rPr>
              <a:t>Job Opening</a:t>
            </a:r>
          </a:p>
          <a:p>
            <a:endParaRPr lang="en-US" sz="1400" b="1" dirty="0">
              <a:solidFill>
                <a:srgbClr val="C00000"/>
              </a:solidFill>
              <a:latin typeface="Times New Roman" panose="02020603050405020304" pitchFamily="18" charset="0"/>
              <a:cs typeface="Times New Roman" panose="02020603050405020304" pitchFamily="18" charset="0"/>
            </a:endParaRPr>
          </a:p>
          <a:p>
            <a:r>
              <a:rPr lang="en-US" sz="1600" b="1" dirty="0" smtClean="0">
                <a:latin typeface="Times New Roman" panose="02020603050405020304" pitchFamily="18" charset="0"/>
                <a:cs typeface="Times New Roman" panose="02020603050405020304" pitchFamily="18" charset="0"/>
              </a:rPr>
              <a:t>Architect | Project Manager</a:t>
            </a:r>
          </a:p>
          <a:p>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MNK Architects seeks to hire a dedicated, long-term team member to join the firm. The Project Manager position is an opportunity to work with a team of professionals dedicated to bringing exceptional architecture to the El Paso region. Join us.</a:t>
            </a:r>
          </a:p>
          <a:p>
            <a:endParaRPr lang="en-US" sz="1600" dirty="0">
              <a:latin typeface="Times New Roman" panose="02020603050405020304" pitchFamily="18" charset="0"/>
              <a:cs typeface="Times New Roman" panose="02020603050405020304" pitchFamily="18" charset="0"/>
            </a:endParaRPr>
          </a:p>
          <a:p>
            <a:r>
              <a:rPr lang="en-US" sz="1600" b="1" dirty="0" smtClean="0">
                <a:latin typeface="Times New Roman" panose="02020603050405020304" pitchFamily="18" charset="0"/>
                <a:cs typeface="Times New Roman" panose="02020603050405020304" pitchFamily="18" charset="0"/>
              </a:rPr>
              <a:t>Qualifications Sought</a:t>
            </a:r>
          </a:p>
          <a:p>
            <a:pPr marL="285750" indent="-285750">
              <a:buFontTx/>
              <a:buChar char="-"/>
            </a:pPr>
            <a:r>
              <a:rPr lang="en-US" sz="1600" dirty="0" smtClean="0">
                <a:latin typeface="Times New Roman" panose="02020603050405020304" pitchFamily="18" charset="0"/>
                <a:cs typeface="Times New Roman" panose="02020603050405020304" pitchFamily="18" charset="0"/>
              </a:rPr>
              <a:t>Strong Construction Document production skills in REVIT.</a:t>
            </a:r>
          </a:p>
          <a:p>
            <a:pPr marL="285750" indent="-285750">
              <a:buFontTx/>
              <a:buChar char="-"/>
            </a:pPr>
            <a:r>
              <a:rPr lang="en-US" sz="1600" dirty="0" smtClean="0">
                <a:latin typeface="Times New Roman" panose="02020603050405020304" pitchFamily="18" charset="0"/>
                <a:cs typeface="Times New Roman" panose="02020603050405020304" pitchFamily="18" charset="0"/>
              </a:rPr>
              <a:t>Construction Document production skills in CAD.</a:t>
            </a:r>
          </a:p>
          <a:p>
            <a:pPr marL="285750" indent="-285750">
              <a:buFontTx/>
              <a:buChar char="-"/>
            </a:pPr>
            <a:r>
              <a:rPr lang="en-US" sz="1600" dirty="0" smtClean="0">
                <a:latin typeface="Times New Roman" panose="02020603050405020304" pitchFamily="18" charset="0"/>
                <a:cs typeface="Times New Roman" panose="02020603050405020304" pitchFamily="18" charset="0"/>
              </a:rPr>
              <a:t>Bachelor of Science degree in Architecture is required.</a:t>
            </a:r>
          </a:p>
          <a:p>
            <a:pPr marL="285750" indent="-285750">
              <a:buFontTx/>
              <a:buChar char="-"/>
            </a:pPr>
            <a:r>
              <a:rPr lang="en-US" sz="1600" dirty="0" smtClean="0">
                <a:latin typeface="Times New Roman" panose="02020603050405020304" pitchFamily="18" charset="0"/>
                <a:cs typeface="Times New Roman" panose="02020603050405020304" pitchFamily="18" charset="0"/>
              </a:rPr>
              <a:t>A minimum of three years of experience preferred.</a:t>
            </a:r>
          </a:p>
          <a:p>
            <a:pPr marL="285750" indent="-285750">
              <a:buFontTx/>
              <a:buChar char="-"/>
            </a:pPr>
            <a:r>
              <a:rPr lang="en-US" sz="1600" dirty="0" smtClean="0">
                <a:latin typeface="Times New Roman" panose="02020603050405020304" pitchFamily="18" charset="0"/>
                <a:cs typeface="Times New Roman" panose="02020603050405020304" pitchFamily="18" charset="0"/>
              </a:rPr>
              <a:t>Good listeners, analytical minds, and detail oriented professionals preferred.</a:t>
            </a:r>
          </a:p>
          <a:p>
            <a:pPr marL="285750" indent="-285750">
              <a:buFontTx/>
              <a:buChar char="-"/>
            </a:pPr>
            <a:endParaRPr lang="en-US" sz="800" dirty="0">
              <a:latin typeface="Times New Roman" panose="02020603050405020304" pitchFamily="18" charset="0"/>
              <a:cs typeface="Times New Roman" panose="02020603050405020304" pitchFamily="18" charset="0"/>
            </a:endParaRPr>
          </a:p>
          <a:p>
            <a:r>
              <a:rPr lang="en-US" sz="1600" b="1" dirty="0" smtClean="0">
                <a:latin typeface="Times New Roman" panose="02020603050405020304" pitchFamily="18" charset="0"/>
                <a:cs typeface="Times New Roman" panose="02020603050405020304" pitchFamily="18" charset="0"/>
              </a:rPr>
              <a:t>Position</a:t>
            </a:r>
            <a:endParaRPr lang="en-US" sz="1600" dirty="0" smtClean="0">
              <a:latin typeface="Times New Roman" panose="02020603050405020304" pitchFamily="18" charset="0"/>
              <a:cs typeface="Times New Roman" panose="02020603050405020304" pitchFamily="18" charset="0"/>
            </a:endParaRPr>
          </a:p>
          <a:p>
            <a:pPr marL="285750" indent="-285750">
              <a:buFontTx/>
              <a:buChar char="-"/>
            </a:pPr>
            <a:r>
              <a:rPr lang="en-US" sz="1600" dirty="0" smtClean="0">
                <a:latin typeface="Times New Roman" panose="02020603050405020304" pitchFamily="18" charset="0"/>
                <a:cs typeface="Times New Roman" panose="02020603050405020304" pitchFamily="18" charset="0"/>
              </a:rPr>
              <a:t>Full time</a:t>
            </a:r>
          </a:p>
          <a:p>
            <a:pPr marL="285750" indent="-285750">
              <a:buFontTx/>
              <a:buChar char="-"/>
            </a:pPr>
            <a:r>
              <a:rPr lang="en-US" sz="1600" dirty="0" smtClean="0">
                <a:latin typeface="Times New Roman" panose="02020603050405020304" pitchFamily="18" charset="0"/>
                <a:cs typeface="Times New Roman" panose="02020603050405020304" pitchFamily="18" charset="0"/>
              </a:rPr>
              <a:t>Salary based upon experience and demonstrable knowledge in REVIT</a:t>
            </a:r>
          </a:p>
          <a:p>
            <a:pPr marL="285750" indent="-285750">
              <a:buFontTx/>
              <a:buChar char="-"/>
            </a:pPr>
            <a:endParaRPr lang="en-US" sz="800" dirty="0">
              <a:latin typeface="Times New Roman" panose="02020603050405020304" pitchFamily="18" charset="0"/>
              <a:cs typeface="Times New Roman" panose="02020603050405020304" pitchFamily="18" charset="0"/>
            </a:endParaRPr>
          </a:p>
          <a:p>
            <a:r>
              <a:rPr lang="en-US" sz="1600" b="1" dirty="0" smtClean="0">
                <a:latin typeface="Times New Roman" panose="02020603050405020304" pitchFamily="18" charset="0"/>
                <a:cs typeface="Times New Roman" panose="02020603050405020304" pitchFamily="18" charset="0"/>
              </a:rPr>
              <a:t>Applications</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Please email resumes, portfolios, and writing samples, if available, to </a:t>
            </a:r>
            <a:r>
              <a:rPr lang="en-US" sz="1600" dirty="0" err="1" smtClean="0">
                <a:latin typeface="Times New Roman" panose="02020603050405020304" pitchFamily="18" charset="0"/>
                <a:cs typeface="Times New Roman" panose="02020603050405020304" pitchFamily="18" charset="0"/>
                <a:hlinkClick r:id="rId3"/>
              </a:rPr>
              <a:t>info@mnkarchitects.com</a:t>
            </a:r>
            <a:endParaRPr lang="en-US" sz="1600"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rot="16200000">
            <a:off x="-2534334" y="3677336"/>
            <a:ext cx="5715000" cy="646331"/>
          </a:xfrm>
          <a:prstGeom prst="rect">
            <a:avLst/>
          </a:prstGeom>
          <a:noFill/>
        </p:spPr>
        <p:txBody>
          <a:bodyPr wrap="square" rtlCol="0">
            <a:spAutoFit/>
          </a:bodyPr>
          <a:lstStyle/>
          <a:p>
            <a:pPr algn="ctr"/>
            <a:r>
              <a:rPr lang="en-US" sz="3600" dirty="0" smtClean="0">
                <a:solidFill>
                  <a:schemeClr val="bg1"/>
                </a:solidFill>
                <a:latin typeface="Arial Black" panose="020B0A04020102020204" pitchFamily="34" charset="0"/>
              </a:rPr>
              <a:t>ANNOUNCEMENTS</a:t>
            </a:r>
            <a:endParaRPr lang="en-US" sz="3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3185093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143000"/>
            <a:ext cx="91440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rot="16200000">
            <a:off x="-2534334" y="3677336"/>
            <a:ext cx="5715000" cy="646331"/>
          </a:xfrm>
          <a:prstGeom prst="rect">
            <a:avLst/>
          </a:prstGeom>
          <a:noFill/>
        </p:spPr>
        <p:txBody>
          <a:bodyPr wrap="square" rtlCol="0">
            <a:spAutoFit/>
          </a:bodyPr>
          <a:lstStyle/>
          <a:p>
            <a:pPr algn="ctr"/>
            <a:r>
              <a:rPr lang="en-US" sz="3600" dirty="0" smtClean="0">
                <a:solidFill>
                  <a:schemeClr val="bg1"/>
                </a:solidFill>
                <a:latin typeface="Arial Black" panose="020B0A04020102020204" pitchFamily="34" charset="0"/>
              </a:rPr>
              <a:t>ANNOUNCEMENTS</a:t>
            </a:r>
            <a:endParaRPr lang="en-US" sz="3600" dirty="0">
              <a:solidFill>
                <a:schemeClr val="bg1"/>
              </a:solidFill>
              <a:latin typeface="Arial Black" panose="020B0A04020102020204" pitchFamily="34" charset="0"/>
            </a:endParaRPr>
          </a:p>
        </p:txBody>
      </p:sp>
      <p:pic>
        <p:nvPicPr>
          <p:cNvPr id="2" name="Picture 1" descr="Lecture Series Spring 2016 Flyer 11x17.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90800" y="1205345"/>
            <a:ext cx="3657600" cy="5652655"/>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Tree>
    <p:extLst>
      <p:ext uri="{BB962C8B-B14F-4D97-AF65-F5344CB8AC3E}">
        <p14:creationId xmlns:p14="http://schemas.microsoft.com/office/powerpoint/2010/main" val="23927365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6" name="Rectangle 5"/>
          <p:cNvSpPr/>
          <p:nvPr/>
        </p:nvSpPr>
        <p:spPr>
          <a:xfrm>
            <a:off x="0" y="1143000"/>
            <a:ext cx="91440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4400" y="1156450"/>
            <a:ext cx="7315202" cy="4739760"/>
          </a:xfrm>
          <a:prstGeom prst="rect">
            <a:avLst/>
          </a:prstGeom>
          <a:noFill/>
        </p:spPr>
        <p:txBody>
          <a:bodyPr wrap="square" rtlCol="0">
            <a:spAutoFit/>
          </a:bodyPr>
          <a:lstStyle/>
          <a:p>
            <a:pPr algn="ctr"/>
            <a:r>
              <a:rPr lang="en-US" sz="2400" b="1" dirty="0" err="1" smtClean="0">
                <a:solidFill>
                  <a:srgbClr val="C00000"/>
                </a:solidFill>
                <a:latin typeface="Times New Roman" panose="02020603050405020304" pitchFamily="18" charset="0"/>
                <a:cs typeface="Times New Roman" panose="02020603050405020304" pitchFamily="18" charset="0"/>
              </a:rPr>
              <a:t>Velopaso</a:t>
            </a:r>
            <a:r>
              <a:rPr lang="en-US" sz="2400" b="1" dirty="0" smtClean="0">
                <a:solidFill>
                  <a:srgbClr val="C00000"/>
                </a:solidFill>
                <a:latin typeface="Times New Roman" panose="02020603050405020304" pitchFamily="18" charset="0"/>
                <a:cs typeface="Times New Roman" panose="02020603050405020304" pitchFamily="18" charset="0"/>
              </a:rPr>
              <a:t> and Eco El Paso</a:t>
            </a:r>
          </a:p>
          <a:p>
            <a:endParaRPr lang="en-US" sz="1400" b="1" dirty="0">
              <a:solidFill>
                <a:srgbClr val="C00000"/>
              </a:solidFill>
              <a:latin typeface="Times New Roman" panose="02020603050405020304" pitchFamily="18" charset="0"/>
              <a:cs typeface="Times New Roman" panose="02020603050405020304" pitchFamily="18" charset="0"/>
            </a:endParaRPr>
          </a:p>
          <a:p>
            <a:r>
              <a:rPr lang="en-US" sz="1600" b="1" dirty="0" err="1" smtClean="0">
                <a:latin typeface="Times New Roman" panose="02020603050405020304" pitchFamily="18" charset="0"/>
                <a:cs typeface="Times New Roman" panose="02020603050405020304" pitchFamily="18" charset="0"/>
              </a:rPr>
              <a:t>Velopaso</a:t>
            </a:r>
            <a:r>
              <a:rPr lang="en-US" sz="1600" b="1" dirty="0" smtClean="0">
                <a:latin typeface="Times New Roman" panose="02020603050405020304" pitchFamily="18" charset="0"/>
                <a:cs typeface="Times New Roman" panose="02020603050405020304" pitchFamily="18" charset="0"/>
              </a:rPr>
              <a:t> and Eco El Paso</a:t>
            </a:r>
            <a:r>
              <a:rPr lang="en-US" sz="1600" dirty="0" smtClean="0">
                <a:latin typeface="Times New Roman" panose="02020603050405020304" pitchFamily="18" charset="0"/>
                <a:cs typeface="Times New Roman" panose="02020603050405020304" pitchFamily="18" charset="0"/>
              </a:rPr>
              <a:t> are hosting a presentation from the </a:t>
            </a:r>
            <a:r>
              <a:rPr lang="en-US" sz="1600" b="1" dirty="0" smtClean="0">
                <a:latin typeface="Times New Roman" panose="02020603050405020304" pitchFamily="18" charset="0"/>
                <a:cs typeface="Times New Roman" panose="02020603050405020304" pitchFamily="18" charset="0"/>
              </a:rPr>
              <a:t>New York Transit Center</a:t>
            </a:r>
            <a:r>
              <a:rPr lang="en-US" sz="1600" dirty="0" smtClean="0">
                <a:latin typeface="Times New Roman" panose="02020603050405020304" pitchFamily="18" charset="0"/>
                <a:cs typeface="Times New Roman" panose="02020603050405020304" pitchFamily="18" charset="0"/>
              </a:rPr>
              <a:t> happening next </a:t>
            </a:r>
            <a:r>
              <a:rPr lang="en-US" sz="1600" b="1" dirty="0" smtClean="0">
                <a:latin typeface="Times New Roman" panose="02020603050405020304" pitchFamily="18" charset="0"/>
                <a:cs typeface="Times New Roman" panose="02020603050405020304" pitchFamily="18" charset="0"/>
              </a:rPr>
              <a:t>Monday, March 21</a:t>
            </a:r>
            <a:r>
              <a:rPr lang="en-US" sz="1600" b="1" baseline="30000" dirty="0" smtClean="0">
                <a:latin typeface="Times New Roman" panose="02020603050405020304" pitchFamily="18" charset="0"/>
                <a:cs typeface="Times New Roman" panose="02020603050405020304" pitchFamily="18" charset="0"/>
              </a:rPr>
              <a:t>st</a:t>
            </a:r>
            <a:r>
              <a:rPr lang="en-US" sz="1600" b="1" dirty="0" smtClean="0">
                <a:latin typeface="Times New Roman" panose="02020603050405020304" pitchFamily="18" charset="0"/>
                <a:cs typeface="Times New Roman" panose="02020603050405020304" pitchFamily="18" charset="0"/>
              </a:rPr>
              <a:t> at the Downtown library, 5pm-7pm.</a:t>
            </a:r>
          </a:p>
          <a:p>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The group is visiting from New York City to talk about how bicycling transformed New York, Denver, Portland, Chicago, Charlotte, and Pittsburgh to become better cities and are bringing their studies findings to us.</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To read the full document </a:t>
            </a:r>
            <a:r>
              <a:rPr lang="en-US" sz="1600" dirty="0" smtClean="0">
                <a:latin typeface="Times New Roman" panose="02020603050405020304" pitchFamily="18" charset="0"/>
                <a:cs typeface="Times New Roman" panose="02020603050405020304" pitchFamily="18" charset="0"/>
                <a:hlinkClick r:id="rId3"/>
              </a:rPr>
              <a:t>CLICK HERE</a:t>
            </a:r>
            <a:endParaRPr lang="en-US" sz="1600" dirty="0" smtClean="0">
              <a:latin typeface="Times New Roman" panose="02020603050405020304" pitchFamily="18" charset="0"/>
              <a:cs typeface="Times New Roman" panose="02020603050405020304" pitchFamily="18" charset="0"/>
            </a:endParaRPr>
          </a:p>
          <a:p>
            <a:endParaRPr lang="en-US" sz="8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Come to the presentation and the panel discussion – 2 CNU-A hours will be available through Eco El Paso.</a:t>
            </a:r>
            <a:endParaRPr lang="en-US" sz="8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b="1" dirty="0" err="1">
                <a:latin typeface="Times New Roman"/>
                <a:cs typeface="Times New Roman"/>
              </a:rPr>
              <a:t>Frédéric</a:t>
            </a:r>
            <a:r>
              <a:rPr lang="en-US" sz="1600" b="1" dirty="0">
                <a:latin typeface="Times New Roman"/>
                <a:cs typeface="Times New Roman"/>
              </a:rPr>
              <a:t> </a:t>
            </a:r>
            <a:r>
              <a:rPr lang="en-US" sz="1600" b="1" dirty="0" err="1">
                <a:latin typeface="Times New Roman"/>
                <a:cs typeface="Times New Roman"/>
              </a:rPr>
              <a:t>Dalbin</a:t>
            </a:r>
            <a:r>
              <a:rPr lang="en-US" sz="1600" b="1" dirty="0">
                <a:latin typeface="Times New Roman"/>
                <a:cs typeface="Times New Roman"/>
              </a:rPr>
              <a:t>, President</a:t>
            </a:r>
            <a:endParaRPr lang="en-US" sz="1600" dirty="0">
              <a:latin typeface="Times New Roman"/>
              <a:cs typeface="Times New Roman"/>
            </a:endParaRPr>
          </a:p>
          <a:p>
            <a:r>
              <a:rPr lang="en-US" sz="1600" b="1" dirty="0">
                <a:solidFill>
                  <a:srgbClr val="C00000"/>
                </a:solidFill>
                <a:latin typeface="Times New Roman" panose="02020603050405020304" pitchFamily="18" charset="0"/>
                <a:cs typeface="Times New Roman" panose="02020603050405020304" pitchFamily="18" charset="0"/>
              </a:rPr>
              <a:t>Eco El </a:t>
            </a:r>
            <a:r>
              <a:rPr lang="en-US" sz="1600" b="1" dirty="0" smtClean="0">
                <a:solidFill>
                  <a:srgbClr val="C00000"/>
                </a:solidFill>
                <a:latin typeface="Times New Roman" panose="02020603050405020304" pitchFamily="18" charset="0"/>
                <a:cs typeface="Times New Roman" panose="02020603050405020304" pitchFamily="18" charset="0"/>
              </a:rPr>
              <a:t>Paso</a:t>
            </a:r>
          </a:p>
          <a:p>
            <a:r>
              <a:rPr lang="en-US" sz="1600" dirty="0" smtClean="0">
                <a:latin typeface="Times New Roman"/>
                <a:cs typeface="Times New Roman"/>
              </a:rPr>
              <a:t>Sustainability </a:t>
            </a:r>
            <a:r>
              <a:rPr lang="en-US" sz="1600" dirty="0">
                <a:latin typeface="Times New Roman"/>
                <a:cs typeface="Times New Roman"/>
              </a:rPr>
              <a:t>in the hot-arid climate</a:t>
            </a:r>
          </a:p>
          <a:p>
            <a:r>
              <a:rPr lang="en-US" sz="1600" u="sng" dirty="0">
                <a:latin typeface="Times New Roman"/>
                <a:cs typeface="Times New Roman"/>
                <a:hlinkClick r:id="rId4"/>
              </a:rPr>
              <a:t>www.eco-elpaso.org</a:t>
            </a:r>
          </a:p>
          <a:p>
            <a:endParaRPr lang="en-US" sz="1600"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rot="16200000">
            <a:off x="-2534334" y="3677336"/>
            <a:ext cx="5715000" cy="646331"/>
          </a:xfrm>
          <a:prstGeom prst="rect">
            <a:avLst/>
          </a:prstGeom>
          <a:noFill/>
        </p:spPr>
        <p:txBody>
          <a:bodyPr wrap="square" rtlCol="0">
            <a:spAutoFit/>
          </a:bodyPr>
          <a:lstStyle/>
          <a:p>
            <a:pPr algn="ctr"/>
            <a:r>
              <a:rPr lang="en-US" sz="3600" dirty="0" smtClean="0">
                <a:solidFill>
                  <a:schemeClr val="bg1"/>
                </a:solidFill>
                <a:latin typeface="Arial Black" panose="020B0A04020102020204" pitchFamily="34" charset="0"/>
              </a:rPr>
              <a:t>ANNOUNCEMENTS</a:t>
            </a:r>
            <a:endParaRPr lang="en-US" sz="3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458881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5" name="TextBox 4"/>
          <p:cNvSpPr txBox="1"/>
          <p:nvPr/>
        </p:nvSpPr>
        <p:spPr>
          <a:xfrm>
            <a:off x="4572000" y="619780"/>
            <a:ext cx="4572000" cy="523220"/>
          </a:xfrm>
          <a:prstGeom prst="rect">
            <a:avLst/>
          </a:prstGeom>
          <a:noFill/>
        </p:spPr>
        <p:txBody>
          <a:bodyPr wrap="square" rtlCol="0">
            <a:spAutoFit/>
          </a:bodyPr>
          <a:lstStyle/>
          <a:p>
            <a:pPr algn="r"/>
            <a:r>
              <a:rPr lang="en-US" sz="2800" dirty="0" smtClean="0">
                <a:latin typeface="Arial Black" panose="020B0A04020102020204" pitchFamily="34" charset="0"/>
              </a:rPr>
              <a:t>2016 Calendar</a:t>
            </a:r>
            <a:endParaRPr lang="en-US" sz="2800" dirty="0">
              <a:latin typeface="Arial Black" panose="020B0A04020102020204" pitchFamily="34" charset="0"/>
            </a:endParaRPr>
          </a:p>
        </p:txBody>
      </p:sp>
      <p:sp>
        <p:nvSpPr>
          <p:cNvPr id="6" name="Rectangle 5"/>
          <p:cNvSpPr/>
          <p:nvPr/>
        </p:nvSpPr>
        <p:spPr>
          <a:xfrm>
            <a:off x="0" y="1143000"/>
            <a:ext cx="64008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00800" y="1143000"/>
            <a:ext cx="2743200" cy="5715000"/>
          </a:xfrm>
          <a:prstGeom prst="rect">
            <a:avLst/>
          </a:prstGeom>
          <a:solidFill>
            <a:srgbClr val="FF48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375400" y="1143001"/>
            <a:ext cx="2768600" cy="1661993"/>
          </a:xfrm>
          <a:prstGeom prst="rect">
            <a:avLst/>
          </a:prstGeom>
          <a:noFill/>
        </p:spPr>
        <p:txBody>
          <a:bodyPr wrap="square" rtlCol="0">
            <a:spAutoFit/>
          </a:bodyPr>
          <a:lstStyle/>
          <a:p>
            <a:r>
              <a:rPr lang="en-US" sz="1400" b="1" dirty="0" smtClean="0">
                <a:solidFill>
                  <a:schemeClr val="bg1"/>
                </a:solidFill>
                <a:latin typeface="Times New Roman" panose="02020603050405020304" pitchFamily="18" charset="0"/>
                <a:cs typeface="Times New Roman" panose="02020603050405020304" pitchFamily="18" charset="0"/>
              </a:rPr>
              <a:t>OTHER REGULARLY SCHEDULED MEETINGS HELD ON:</a:t>
            </a:r>
          </a:p>
          <a:p>
            <a:endParaRPr lang="en-US" sz="600" b="1" dirty="0">
              <a:solidFill>
                <a:schemeClr val="bg1"/>
              </a:solidFill>
              <a:latin typeface="Times New Roman" panose="02020603050405020304" pitchFamily="18" charset="0"/>
              <a:cs typeface="Times New Roman" panose="02020603050405020304" pitchFamily="18" charset="0"/>
            </a:endParaRPr>
          </a:p>
          <a:p>
            <a:pPr>
              <a:tabLst>
                <a:tab pos="1431925" algn="l"/>
              </a:tabLst>
            </a:pPr>
            <a:r>
              <a:rPr lang="en-US" sz="1200" b="1" dirty="0" smtClean="0">
                <a:solidFill>
                  <a:schemeClr val="bg1"/>
                </a:solidFill>
                <a:latin typeface="Times New Roman" panose="02020603050405020304" pitchFamily="18" charset="0"/>
                <a:cs typeface="Times New Roman" panose="02020603050405020304" pitchFamily="18" charset="0"/>
              </a:rPr>
              <a:t>USGBC:</a:t>
            </a:r>
            <a:r>
              <a:rPr lang="en-US" sz="1200" b="1" dirty="0">
                <a:solidFill>
                  <a:schemeClr val="bg1"/>
                </a:solidFill>
                <a:latin typeface="Times New Roman" panose="02020603050405020304" pitchFamily="18" charset="0"/>
                <a:cs typeface="Times New Roman" panose="02020603050405020304" pitchFamily="18" charset="0"/>
              </a:rPr>
              <a:t>	</a:t>
            </a:r>
            <a:endParaRPr lang="en-US" sz="1200" b="1" dirty="0" smtClean="0">
              <a:solidFill>
                <a:schemeClr val="bg1"/>
              </a:solidFill>
              <a:latin typeface="Times New Roman" panose="02020603050405020304" pitchFamily="18" charset="0"/>
              <a:cs typeface="Times New Roman" panose="02020603050405020304" pitchFamily="18" charset="0"/>
            </a:endParaRP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3</a:t>
            </a:r>
            <a:r>
              <a:rPr lang="en-US" sz="1200" baseline="30000" dirty="0" smtClean="0">
                <a:solidFill>
                  <a:schemeClr val="bg1"/>
                </a:solidFill>
                <a:latin typeface="Times New Roman" panose="02020603050405020304" pitchFamily="18" charset="0"/>
                <a:cs typeface="Times New Roman" panose="02020603050405020304" pitchFamily="18" charset="0"/>
              </a:rPr>
              <a:t>rd</a:t>
            </a:r>
            <a:r>
              <a:rPr lang="en-US" sz="1200" dirty="0" smtClean="0">
                <a:solidFill>
                  <a:schemeClr val="bg1"/>
                </a:solidFill>
                <a:latin typeface="Times New Roman" panose="02020603050405020304" pitchFamily="18" charset="0"/>
                <a:cs typeface="Times New Roman" panose="02020603050405020304" pitchFamily="18" charset="0"/>
              </a:rPr>
              <a:t> Tuesday of the month</a:t>
            </a:r>
          </a:p>
          <a:p>
            <a:pPr>
              <a:tabLst>
                <a:tab pos="1431925" algn="l"/>
              </a:tabLst>
            </a:pPr>
            <a:endParaRPr lang="en-US" sz="600" dirty="0">
              <a:solidFill>
                <a:schemeClr val="bg1"/>
              </a:solidFill>
              <a:latin typeface="Times New Roman" panose="02020603050405020304" pitchFamily="18" charset="0"/>
              <a:cs typeface="Times New Roman" panose="02020603050405020304" pitchFamily="18" charset="0"/>
            </a:endParaRPr>
          </a:p>
          <a:p>
            <a:pPr>
              <a:tabLst>
                <a:tab pos="1431925" algn="l"/>
              </a:tabLst>
            </a:pPr>
            <a:r>
              <a:rPr lang="en-US" sz="1200" b="1" dirty="0" smtClean="0">
                <a:solidFill>
                  <a:schemeClr val="bg1"/>
                </a:solidFill>
                <a:latin typeface="Times New Roman" panose="02020603050405020304" pitchFamily="18" charset="0"/>
                <a:cs typeface="Times New Roman" panose="02020603050405020304" pitchFamily="18" charset="0"/>
              </a:rPr>
              <a:t>ASID:</a:t>
            </a:r>
            <a:endParaRPr lang="en-US" sz="1200" b="1" dirty="0">
              <a:solidFill>
                <a:schemeClr val="bg1"/>
              </a:solidFill>
              <a:latin typeface="Times New Roman" panose="02020603050405020304" pitchFamily="18" charset="0"/>
              <a:cs typeface="Times New Roman" panose="02020603050405020304" pitchFamily="18" charset="0"/>
            </a:endParaRP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3</a:t>
            </a:r>
            <a:r>
              <a:rPr lang="en-US" sz="1200" baseline="30000" dirty="0" smtClean="0">
                <a:solidFill>
                  <a:schemeClr val="bg1"/>
                </a:solidFill>
                <a:latin typeface="Times New Roman" panose="02020603050405020304" pitchFamily="18" charset="0"/>
                <a:cs typeface="Times New Roman" panose="02020603050405020304" pitchFamily="18" charset="0"/>
              </a:rPr>
              <a:t>rd</a:t>
            </a:r>
            <a:r>
              <a:rPr lang="en-US" sz="1200" dirty="0" smtClean="0">
                <a:solidFill>
                  <a:schemeClr val="bg1"/>
                </a:solidFill>
                <a:latin typeface="Times New Roman" panose="02020603050405020304" pitchFamily="18" charset="0"/>
                <a:cs typeface="Times New Roman" panose="02020603050405020304" pitchFamily="18" charset="0"/>
              </a:rPr>
              <a:t> Thursday of the month</a:t>
            </a:r>
            <a:endParaRPr lang="en-US" sz="1200" dirty="0">
              <a:solidFill>
                <a:schemeClr val="bg1"/>
              </a:solidFill>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59097378"/>
              </p:ext>
            </p:extLst>
          </p:nvPr>
        </p:nvGraphicFramePr>
        <p:xfrm>
          <a:off x="1" y="1338072"/>
          <a:ext cx="6400799" cy="5291328"/>
        </p:xfrm>
        <a:graphic>
          <a:graphicData uri="http://schemas.openxmlformats.org/drawingml/2006/table">
            <a:tbl>
              <a:tblPr firstRow="1" bandRow="1">
                <a:tableStyleId>{5C22544A-7EE6-4342-B048-85BDC9FD1C3A}</a:tableStyleId>
              </a:tblPr>
              <a:tblGrid>
                <a:gridCol w="948267"/>
                <a:gridCol w="474133"/>
                <a:gridCol w="663786"/>
                <a:gridCol w="1991360"/>
                <a:gridCol w="1612053"/>
                <a:gridCol w="711200"/>
              </a:tblGrid>
              <a:tr h="152400">
                <a:tc gridSpan="2">
                  <a:txBody>
                    <a:bodyPr/>
                    <a:lstStyle/>
                    <a:p>
                      <a:pPr algn="ctr"/>
                      <a:r>
                        <a:rPr lang="en-US" sz="950" dirty="0" smtClean="0">
                          <a:solidFill>
                            <a:schemeClr val="bg1"/>
                          </a:solidFill>
                          <a:latin typeface="Arial Narrow" panose="020B0606020202030204" pitchFamily="34" charset="0"/>
                        </a:rPr>
                        <a:t>When</a:t>
                      </a:r>
                      <a:endParaRPr lang="en-US" sz="950" dirty="0">
                        <a:solidFill>
                          <a:schemeClr val="bg1"/>
                        </a:solidFill>
                        <a:latin typeface="Arial Narrow" panose="020B0606020202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hMerge="1">
                  <a:txBody>
                    <a:bodyPr/>
                    <a:lstStyle/>
                    <a:p>
                      <a:endParaRPr lang="en-US" sz="14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50" dirty="0" smtClean="0">
                          <a:solidFill>
                            <a:schemeClr val="bg1"/>
                          </a:solidFill>
                          <a:latin typeface="Arial Narrow" panose="020B0606020202030204" pitchFamily="34" charset="0"/>
                        </a:rPr>
                        <a:t>Who</a:t>
                      </a:r>
                      <a:endParaRPr lang="en-US" sz="950" dirty="0">
                        <a:solidFill>
                          <a:schemeClr val="bg1"/>
                        </a:solidFill>
                        <a:latin typeface="Arial Narrow" panose="020B0606020202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lang="en-US" sz="950" dirty="0" smtClean="0">
                          <a:solidFill>
                            <a:schemeClr val="bg1"/>
                          </a:solidFill>
                          <a:latin typeface="Arial Narrow" panose="020B0606020202030204" pitchFamily="34" charset="0"/>
                        </a:rPr>
                        <a:t>What</a:t>
                      </a:r>
                      <a:endParaRPr lang="en-US" sz="950" dirty="0">
                        <a:solidFill>
                          <a:schemeClr val="bg1"/>
                        </a:solidFill>
                        <a:latin typeface="Arial Narrow" panose="020B0606020202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lang="en-US" sz="950" dirty="0" smtClean="0">
                          <a:solidFill>
                            <a:schemeClr val="bg1"/>
                          </a:solidFill>
                          <a:latin typeface="Arial Narrow" panose="020B0606020202030204" pitchFamily="34" charset="0"/>
                        </a:rPr>
                        <a:t>Where</a:t>
                      </a:r>
                      <a:endParaRPr lang="en-US" sz="950" dirty="0">
                        <a:solidFill>
                          <a:schemeClr val="bg1"/>
                        </a:solidFill>
                        <a:latin typeface="Arial Narrow" panose="020B0606020202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r>
                        <a:rPr lang="en-US" sz="950" dirty="0" smtClean="0">
                          <a:solidFill>
                            <a:schemeClr val="bg1"/>
                          </a:solidFill>
                          <a:latin typeface="Arial Narrow" panose="020B0606020202030204" pitchFamily="34" charset="0"/>
                        </a:rPr>
                        <a:t>Time</a:t>
                      </a:r>
                      <a:endParaRPr lang="en-US" sz="950" dirty="0">
                        <a:solidFill>
                          <a:schemeClr val="bg1"/>
                        </a:solidFill>
                        <a:latin typeface="Arial Narrow" panose="020B0606020202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r>
              <a:tr h="91440">
                <a:tc rowSpan="2">
                  <a:txBody>
                    <a:bodyPr/>
                    <a:lstStyle/>
                    <a:p>
                      <a:pPr algn="ctr"/>
                      <a:r>
                        <a:rPr lang="en-US" sz="950" b="1" dirty="0" smtClean="0">
                          <a:solidFill>
                            <a:schemeClr val="bg1"/>
                          </a:solidFill>
                          <a:latin typeface="Arial Black" panose="020B0A04020102020204" pitchFamily="34" charset="0"/>
                          <a:cs typeface="Arial" panose="020B0604020202020204" pitchFamily="34" charset="0"/>
                        </a:rPr>
                        <a:t>January</a:t>
                      </a:r>
                      <a:endParaRPr lang="en-US" sz="95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6</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vMerge="1">
                  <a:txBody>
                    <a:bodyPr/>
                    <a:lstStyle/>
                    <a:p>
                      <a:endParaRPr lang="en-US" sz="11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28</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rowSpan="4">
                  <a:txBody>
                    <a:bodyPr/>
                    <a:lstStyle/>
                    <a:p>
                      <a:pPr algn="ctr"/>
                      <a:r>
                        <a:rPr lang="en-US" sz="950" b="1" dirty="0" smtClean="0">
                          <a:solidFill>
                            <a:schemeClr val="bg1"/>
                          </a:solidFill>
                          <a:latin typeface="Arial Black" panose="020B0A04020102020204" pitchFamily="34" charset="0"/>
                          <a:cs typeface="Arial" panose="020B0604020202020204" pitchFamily="34" charset="0"/>
                        </a:rPr>
                        <a:t>February</a:t>
                      </a:r>
                      <a:endParaRPr lang="en-US" sz="95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3</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Business</a:t>
                      </a:r>
                      <a:r>
                        <a:rPr lang="en-US" sz="950" b="0" baseline="0" dirty="0" smtClean="0">
                          <a:solidFill>
                            <a:schemeClr val="tx1"/>
                          </a:solidFill>
                          <a:latin typeface="Arial Narrow" panose="020B0606020202030204" pitchFamily="34" charset="0"/>
                        </a:rPr>
                        <a:t>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vMerge="1">
                  <a:txBody>
                    <a:bodyPr/>
                    <a:lstStyle/>
                    <a:p>
                      <a:endParaRPr lang="en-US"/>
                    </a:p>
                  </a:txBody>
                  <a:tcPr/>
                </a:tc>
                <a:tc>
                  <a:txBody>
                    <a:bodyPr/>
                    <a:lstStyle/>
                    <a:p>
                      <a:pPr algn="ctr"/>
                      <a:r>
                        <a:rPr lang="en-US" sz="950" b="0" dirty="0" smtClean="0">
                          <a:solidFill>
                            <a:srgbClr val="C00000"/>
                          </a:solidFill>
                          <a:latin typeface="Arial Narrow" panose="020B0606020202030204" pitchFamily="34" charset="0"/>
                        </a:rPr>
                        <a:t>12-14</a:t>
                      </a:r>
                      <a:endParaRPr lang="en-US" sz="950" b="0" dirty="0">
                        <a:solidFill>
                          <a:srgbClr val="C00000"/>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rgbClr val="C00000"/>
                          </a:solidFill>
                          <a:latin typeface="Arial Narrow" panose="020B0606020202030204" pitchFamily="34" charset="0"/>
                        </a:rPr>
                        <a:t>TSA</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rgbClr val="C00000"/>
                          </a:solidFill>
                          <a:latin typeface="Arial Narrow" panose="020B0606020202030204" pitchFamily="34" charset="0"/>
                        </a:rPr>
                        <a:t>2016 Design Conference</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rgbClr val="C00000"/>
                          </a:solidFill>
                          <a:latin typeface="Arial Narrow" panose="020B0606020202030204" pitchFamily="34" charset="0"/>
                        </a:rPr>
                        <a:t>Amarillo,</a:t>
                      </a:r>
                      <a:r>
                        <a:rPr lang="en-US" sz="950" b="0" baseline="0" dirty="0" smtClean="0">
                          <a:solidFill>
                            <a:srgbClr val="C00000"/>
                          </a:solidFill>
                          <a:latin typeface="Arial Narrow" panose="020B0606020202030204" pitchFamily="34" charset="0"/>
                        </a:rPr>
                        <a:t> TX</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vMerge="1">
                  <a:txBody>
                    <a:bodyPr/>
                    <a:lstStyle/>
                    <a:p>
                      <a:pPr algn="ctr"/>
                      <a:endParaRPr lang="en-US" sz="11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50" b="0" dirty="0" smtClean="0">
                          <a:solidFill>
                            <a:srgbClr val="C00000"/>
                          </a:solidFill>
                          <a:latin typeface="Arial Narrow" panose="020B0606020202030204" pitchFamily="34" charset="0"/>
                        </a:rPr>
                        <a:t>23-25</a:t>
                      </a:r>
                      <a:endParaRPr lang="en-US" sz="950" b="0" dirty="0">
                        <a:solidFill>
                          <a:srgbClr val="C00000"/>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rgbClr val="C00000"/>
                          </a:solidFill>
                          <a:latin typeface="Arial Narrow" panose="020B0606020202030204" pitchFamily="34" charset="0"/>
                        </a:rPr>
                        <a:t>TBD</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rgbClr val="C00000"/>
                          </a:solidFill>
                          <a:latin typeface="Arial Narrow" panose="020B0606020202030204" pitchFamily="34" charset="0"/>
                        </a:rPr>
                        <a:t>AIA Grassroots</a:t>
                      </a:r>
                      <a:r>
                        <a:rPr lang="en-US" sz="950" b="0" baseline="0" dirty="0" smtClean="0">
                          <a:solidFill>
                            <a:srgbClr val="C00000"/>
                          </a:solidFill>
                          <a:latin typeface="Arial Narrow" panose="020B0606020202030204" pitchFamily="34" charset="0"/>
                        </a:rPr>
                        <a:t> 2016</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rgbClr val="C00000"/>
                          </a:solidFill>
                          <a:latin typeface="Arial Narrow" panose="020B0606020202030204" pitchFamily="34" charset="0"/>
                        </a:rPr>
                        <a:t>Detroit, MI</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vMerge="1">
                  <a:txBody>
                    <a:bodyPr/>
                    <a:lstStyle/>
                    <a:p>
                      <a:pPr algn="ctr"/>
                      <a:endParaRPr lang="en-US" sz="9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25</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Great</a:t>
                      </a:r>
                      <a:r>
                        <a:rPr lang="en-US" sz="950" b="0" baseline="0" dirty="0" smtClean="0">
                          <a:solidFill>
                            <a:schemeClr val="tx1"/>
                          </a:solidFill>
                          <a:latin typeface="Arial Narrow" panose="020B0606020202030204" pitchFamily="34" charset="0"/>
                        </a:rPr>
                        <a:t> American </a:t>
                      </a:r>
                      <a:r>
                        <a:rPr lang="en-US" sz="950" b="0" baseline="0" dirty="0" err="1" smtClean="0">
                          <a:solidFill>
                            <a:schemeClr val="tx1"/>
                          </a:solidFill>
                          <a:latin typeface="Arial Narrow" panose="020B0606020202030204" pitchFamily="34" charset="0"/>
                        </a:rPr>
                        <a:t>Steakburger</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rowSpan="2">
                  <a:txBody>
                    <a:bodyPr/>
                    <a:lstStyle/>
                    <a:p>
                      <a:pPr algn="ctr"/>
                      <a:r>
                        <a:rPr lang="en-US" sz="950" b="1" dirty="0" smtClean="0">
                          <a:solidFill>
                            <a:schemeClr val="bg1"/>
                          </a:solidFill>
                          <a:latin typeface="Arial Black" panose="020B0A04020102020204" pitchFamily="34" charset="0"/>
                          <a:cs typeface="Arial" panose="020B0604020202020204" pitchFamily="34" charset="0"/>
                        </a:rPr>
                        <a:t>March</a:t>
                      </a:r>
                      <a:endParaRPr lang="en-US" sz="95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vMerge="1">
                  <a:txBody>
                    <a:bodyPr/>
                    <a:lstStyle/>
                    <a:p>
                      <a:pPr algn="ctr"/>
                      <a:endParaRPr lang="en-US" sz="9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24</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rowSpan="2">
                  <a:txBody>
                    <a:bodyPr/>
                    <a:lstStyle/>
                    <a:p>
                      <a:pPr algn="ctr"/>
                      <a:r>
                        <a:rPr lang="en-US" sz="950" b="1" dirty="0" smtClean="0">
                          <a:solidFill>
                            <a:schemeClr val="bg1"/>
                          </a:solidFill>
                          <a:latin typeface="Arial Black" panose="020B0A04020102020204" pitchFamily="34" charset="0"/>
                          <a:cs typeface="Arial" panose="020B0604020202020204" pitchFamily="34" charset="0"/>
                        </a:rPr>
                        <a:t>April</a:t>
                      </a:r>
                      <a:endParaRPr lang="en-US" sz="95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6</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vMerge="1">
                  <a:txBody>
                    <a:bodyPr/>
                    <a:lstStyle/>
                    <a:p>
                      <a:pPr algn="ctr"/>
                      <a:endParaRPr lang="en-US" sz="9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28</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rowSpan="3">
                  <a:txBody>
                    <a:bodyPr/>
                    <a:lstStyle/>
                    <a:p>
                      <a:pPr algn="ctr"/>
                      <a:r>
                        <a:rPr lang="en-US" sz="950" b="1" dirty="0" smtClean="0">
                          <a:solidFill>
                            <a:schemeClr val="bg1"/>
                          </a:solidFill>
                          <a:latin typeface="Arial Black" panose="020B0A04020102020204" pitchFamily="34" charset="0"/>
                          <a:cs typeface="Arial" panose="020B0604020202020204" pitchFamily="34" charset="0"/>
                        </a:rPr>
                        <a:t>May</a:t>
                      </a:r>
                      <a:endParaRPr lang="en-US" sz="95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4</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vMerge="1">
                  <a:txBody>
                    <a:bodyPr/>
                    <a:lstStyle/>
                    <a:p>
                      <a:pPr algn="ctr"/>
                      <a:endParaRPr lang="en-US" sz="9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rgbClr val="C00000"/>
                          </a:solidFill>
                          <a:latin typeface="Arial Narrow" panose="020B0606020202030204" pitchFamily="34" charset="0"/>
                        </a:rPr>
                        <a:t>19-21</a:t>
                      </a:r>
                      <a:endParaRPr lang="en-US" sz="950" b="0" dirty="0">
                        <a:solidFill>
                          <a:srgbClr val="C00000"/>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rgbClr val="C00000"/>
                          </a:solidFill>
                          <a:latin typeface="Arial Narrow" panose="020B0606020202030204" pitchFamily="34" charset="0"/>
                        </a:rPr>
                        <a:t>TBD</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rgbClr val="C00000"/>
                          </a:solidFill>
                          <a:latin typeface="Arial Narrow" panose="020B0606020202030204" pitchFamily="34" charset="0"/>
                        </a:rPr>
                        <a:t>AIA National Convention</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rgbClr val="C00000"/>
                          </a:solidFill>
                          <a:latin typeface="Arial Narrow" panose="020B0606020202030204" pitchFamily="34" charset="0"/>
                        </a:rPr>
                        <a:t>Philadelphia, PA</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vMerge="1">
                  <a:txBody>
                    <a:bodyPr/>
                    <a:lstStyle/>
                    <a:p>
                      <a:pPr algn="ctr"/>
                      <a:endParaRPr lang="en-US" sz="9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latin typeface="Arial Narrow" panose="020B0606020202030204" pitchFamily="34" charset="0"/>
                        </a:rPr>
                        <a:t>26</a:t>
                      </a:r>
                      <a:endParaRPr lang="en-US" sz="950" b="0" dirty="0">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rowSpan="2">
                  <a:txBody>
                    <a:bodyPr/>
                    <a:lstStyle/>
                    <a:p>
                      <a:pPr algn="ctr"/>
                      <a:r>
                        <a:rPr lang="en-US" sz="950" b="1" dirty="0" smtClean="0">
                          <a:solidFill>
                            <a:schemeClr val="bg1"/>
                          </a:solidFill>
                          <a:latin typeface="Arial Black" panose="020B0A04020102020204" pitchFamily="34" charset="0"/>
                          <a:cs typeface="Arial" panose="020B0604020202020204" pitchFamily="34" charset="0"/>
                        </a:rPr>
                        <a:t>June</a:t>
                      </a:r>
                      <a:endParaRPr lang="en-US" sz="95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1</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vMerge="1">
                  <a:txBody>
                    <a:bodyPr/>
                    <a:lstStyle/>
                    <a:p>
                      <a:pPr algn="ctr"/>
                      <a:endParaRPr lang="en-US" sz="9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23</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rowSpan="2">
                  <a:txBody>
                    <a:bodyPr/>
                    <a:lstStyle/>
                    <a:p>
                      <a:pPr algn="ctr"/>
                      <a:r>
                        <a:rPr lang="en-US" sz="950" b="1" dirty="0" smtClean="0">
                          <a:solidFill>
                            <a:schemeClr val="bg1"/>
                          </a:solidFill>
                          <a:latin typeface="Arial Black" panose="020B0A04020102020204" pitchFamily="34" charset="0"/>
                          <a:cs typeface="Arial" panose="020B0604020202020204" pitchFamily="34" charset="0"/>
                        </a:rPr>
                        <a:t>July</a:t>
                      </a:r>
                      <a:endParaRPr lang="en-US" sz="95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6</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vMerge="1">
                  <a:txBody>
                    <a:bodyPr/>
                    <a:lstStyle/>
                    <a:p>
                      <a:pPr algn="ctr"/>
                      <a:endParaRPr lang="en-US" sz="9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28</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rowSpan="2">
                  <a:txBody>
                    <a:bodyPr/>
                    <a:lstStyle/>
                    <a:p>
                      <a:pPr algn="ctr"/>
                      <a:r>
                        <a:rPr lang="en-US" sz="950" b="1" dirty="0" smtClean="0">
                          <a:solidFill>
                            <a:schemeClr val="bg1"/>
                          </a:solidFill>
                          <a:latin typeface="Arial Black" panose="020B0A04020102020204" pitchFamily="34" charset="0"/>
                          <a:cs typeface="Arial" panose="020B0604020202020204" pitchFamily="34" charset="0"/>
                        </a:rPr>
                        <a:t>August</a:t>
                      </a:r>
                      <a:endParaRPr lang="en-US" sz="95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3</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vMerge="1">
                  <a:txBody>
                    <a:bodyPr/>
                    <a:lstStyle/>
                    <a:p>
                      <a:pPr algn="ctr"/>
                      <a:endParaRPr lang="en-US" sz="9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25</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rowSpan="3">
                  <a:txBody>
                    <a:bodyPr/>
                    <a:lstStyle/>
                    <a:p>
                      <a:pPr algn="ctr"/>
                      <a:r>
                        <a:rPr lang="en-US" sz="950" b="1" dirty="0" smtClean="0">
                          <a:solidFill>
                            <a:schemeClr val="bg1"/>
                          </a:solidFill>
                          <a:latin typeface="Arial Black" panose="020B0A04020102020204" pitchFamily="34" charset="0"/>
                          <a:cs typeface="Arial" panose="020B0604020202020204" pitchFamily="34" charset="0"/>
                        </a:rPr>
                        <a:t>September</a:t>
                      </a:r>
                      <a:endParaRPr lang="en-US" sz="95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7</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vMerge="1">
                  <a:txBody>
                    <a:bodyPr/>
                    <a:lstStyle/>
                    <a:p>
                      <a:pPr algn="ctr"/>
                      <a:endParaRPr lang="en-US" sz="9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rgbClr val="C00000"/>
                          </a:solidFill>
                          <a:latin typeface="Arial Narrow" panose="020B0606020202030204" pitchFamily="34" charset="0"/>
                        </a:rPr>
                        <a:t>16</a:t>
                      </a:r>
                      <a:endParaRPr lang="en-US" sz="950" b="0" dirty="0">
                        <a:solidFill>
                          <a:srgbClr val="C00000"/>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rgbClr val="C00000"/>
                          </a:solidFill>
                          <a:latin typeface="Arial Narrow" panose="020B0606020202030204" pitchFamily="34" charset="0"/>
                        </a:rPr>
                        <a:t>AIA</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rgbClr val="C00000"/>
                          </a:solidFill>
                          <a:latin typeface="Arial Narrow" panose="020B0606020202030204" pitchFamily="34" charset="0"/>
                        </a:rPr>
                        <a:t>Golf Tournament</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rgbClr val="C00000"/>
                          </a:solidFill>
                          <a:latin typeface="Arial Narrow" panose="020B0606020202030204" pitchFamily="34" charset="0"/>
                        </a:rPr>
                        <a:t>Butterfield Trail Golf Club</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rgbClr val="C00000"/>
                          </a:solidFill>
                          <a:latin typeface="Arial Narrow" panose="020B0606020202030204" pitchFamily="34" charset="0"/>
                        </a:rPr>
                        <a:t>7:30 am</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vMerge="1">
                  <a:txBody>
                    <a:bodyPr/>
                    <a:lstStyle/>
                    <a:p>
                      <a:pPr algn="ctr"/>
                      <a:endParaRPr lang="en-US" sz="9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22</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rowSpan="3">
                  <a:txBody>
                    <a:bodyPr/>
                    <a:lstStyle/>
                    <a:p>
                      <a:pPr algn="ctr"/>
                      <a:r>
                        <a:rPr lang="en-US" sz="950" b="1" dirty="0" smtClean="0">
                          <a:solidFill>
                            <a:schemeClr val="bg1"/>
                          </a:solidFill>
                          <a:latin typeface="Arial Black" panose="020B0A04020102020204" pitchFamily="34" charset="0"/>
                          <a:cs typeface="Arial" panose="020B0604020202020204" pitchFamily="34" charset="0"/>
                        </a:rPr>
                        <a:t>October</a:t>
                      </a:r>
                      <a:endParaRPr lang="en-US" sz="95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5</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vMerge="1">
                  <a:txBody>
                    <a:bodyPr/>
                    <a:lstStyle/>
                    <a:p>
                      <a:pPr algn="ctr"/>
                      <a:endParaRPr lang="en-US" sz="8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rgbClr val="C00000"/>
                          </a:solidFill>
                          <a:latin typeface="Arial Narrow" panose="020B0606020202030204" pitchFamily="34" charset="0"/>
                        </a:rPr>
                        <a:t>7</a:t>
                      </a:r>
                      <a:endParaRPr lang="en-US" sz="950" b="0" dirty="0">
                        <a:solidFill>
                          <a:srgbClr val="C00000"/>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rgbClr val="C00000"/>
                          </a:solidFill>
                          <a:latin typeface="Arial Narrow" panose="020B0606020202030204" pitchFamily="34" charset="0"/>
                        </a:rPr>
                        <a:t>AIA</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rgbClr val="C00000"/>
                          </a:solidFill>
                          <a:latin typeface="Arial Narrow" panose="020B0606020202030204" pitchFamily="34" charset="0"/>
                        </a:rPr>
                        <a:t>AIA</a:t>
                      </a:r>
                      <a:r>
                        <a:rPr lang="en-US" sz="950" b="0" baseline="0" dirty="0" smtClean="0">
                          <a:solidFill>
                            <a:srgbClr val="C00000"/>
                          </a:solidFill>
                          <a:latin typeface="Arial Narrow" panose="020B0606020202030204" pitchFamily="34" charset="0"/>
                        </a:rPr>
                        <a:t> El Paso – 2016 Chapter Banquet</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err="1" smtClean="0">
                          <a:solidFill>
                            <a:srgbClr val="C00000"/>
                          </a:solidFill>
                          <a:latin typeface="Arial Narrow" panose="020B0606020202030204" pitchFamily="34" charset="0"/>
                        </a:rPr>
                        <a:t>Ardovino’s</a:t>
                      </a:r>
                      <a:r>
                        <a:rPr lang="en-US" sz="950" b="0" dirty="0" smtClean="0">
                          <a:solidFill>
                            <a:srgbClr val="C00000"/>
                          </a:solidFill>
                          <a:latin typeface="Arial Narrow" panose="020B0606020202030204" pitchFamily="34" charset="0"/>
                        </a:rPr>
                        <a:t> Desert Crossing</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rgbClr val="C00000"/>
                          </a:solidFill>
                          <a:latin typeface="Arial Narrow" panose="020B0606020202030204" pitchFamily="34" charset="0"/>
                        </a:rPr>
                        <a:t>6:00 pm</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vMerge="1">
                  <a:txBody>
                    <a:bodyPr/>
                    <a:lstStyle/>
                    <a:p>
                      <a:pPr algn="ctr"/>
                      <a:endParaRPr lang="en-US" sz="800" b="1" dirty="0">
                        <a:solidFill>
                          <a:schemeClr val="bg1"/>
                        </a:solidFill>
                        <a:latin typeface="Arial Black" panose="020B0A040201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27</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155448">
                <a:tc rowSpan="3">
                  <a:txBody>
                    <a:bodyPr/>
                    <a:lstStyle/>
                    <a:p>
                      <a:pPr algn="ctr"/>
                      <a:r>
                        <a:rPr lang="en-US" sz="950" b="1" dirty="0" smtClean="0">
                          <a:solidFill>
                            <a:schemeClr val="bg1"/>
                          </a:solidFill>
                          <a:latin typeface="Arial Black" panose="020B0A04020102020204" pitchFamily="34" charset="0"/>
                          <a:cs typeface="Arial" panose="020B0604020202020204" pitchFamily="34" charset="0"/>
                        </a:rPr>
                        <a:t>November</a:t>
                      </a:r>
                      <a:endParaRPr lang="en-US" sz="950" b="1" dirty="0">
                        <a:solidFill>
                          <a:schemeClr val="bg1"/>
                        </a:solidFill>
                        <a:latin typeface="Arial Black" panose="020B0A04020102020204" pitchFamily="34" charset="0"/>
                        <a:cs typeface="Arial" panose="020B060402020202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vMerge="1">
                  <a:txBody>
                    <a:bodyPr/>
                    <a:lstStyle/>
                    <a:p>
                      <a:pPr algn="ctr"/>
                      <a:endParaRPr lang="en-US" sz="800" b="1" dirty="0">
                        <a:solidFill>
                          <a:schemeClr val="bg1"/>
                        </a:solidFill>
                        <a:latin typeface="Arial Black" panose="020B0A04020102020204" pitchFamily="34" charset="0"/>
                        <a:cs typeface="Arial" panose="020B060402020202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rgbClr val="C00000"/>
                          </a:solidFill>
                          <a:latin typeface="Arial Narrow" panose="020B0606020202030204" pitchFamily="34" charset="0"/>
                        </a:rPr>
                        <a:t>3-5</a:t>
                      </a:r>
                      <a:endParaRPr lang="en-US" sz="950" b="0" dirty="0">
                        <a:solidFill>
                          <a:srgbClr val="C00000"/>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rgbClr val="C00000"/>
                          </a:solidFill>
                          <a:latin typeface="Arial Narrow" panose="020B0606020202030204" pitchFamily="34" charset="0"/>
                        </a:rPr>
                        <a:t>TSA</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l"/>
                      <a:r>
                        <a:rPr lang="en-US" sz="950" b="0" dirty="0" smtClean="0">
                          <a:solidFill>
                            <a:srgbClr val="C00000"/>
                          </a:solidFill>
                          <a:latin typeface="Arial Narrow" panose="020B0606020202030204" pitchFamily="34" charset="0"/>
                        </a:rPr>
                        <a:t>77</a:t>
                      </a:r>
                      <a:r>
                        <a:rPr lang="en-US" sz="950" b="0" baseline="30000" dirty="0" smtClean="0">
                          <a:solidFill>
                            <a:srgbClr val="C00000"/>
                          </a:solidFill>
                          <a:latin typeface="Arial Narrow" panose="020B0606020202030204" pitchFamily="34" charset="0"/>
                        </a:rPr>
                        <a:t>th</a:t>
                      </a:r>
                      <a:r>
                        <a:rPr lang="en-US" sz="950" b="0" dirty="0" smtClean="0">
                          <a:solidFill>
                            <a:srgbClr val="C00000"/>
                          </a:solidFill>
                          <a:latin typeface="Arial Narrow" panose="020B0606020202030204" pitchFamily="34" charset="0"/>
                        </a:rPr>
                        <a:t> Annual Convention</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l"/>
                      <a:r>
                        <a:rPr lang="en-US" sz="950" b="0" dirty="0" smtClean="0">
                          <a:solidFill>
                            <a:srgbClr val="C00000"/>
                          </a:solidFill>
                          <a:latin typeface="Arial Narrow" panose="020B0606020202030204" pitchFamily="34" charset="0"/>
                        </a:rPr>
                        <a:t>San Antonio,</a:t>
                      </a:r>
                      <a:r>
                        <a:rPr lang="en-US" sz="950" b="0" baseline="0" dirty="0" smtClean="0">
                          <a:solidFill>
                            <a:srgbClr val="C00000"/>
                          </a:solidFill>
                          <a:latin typeface="Arial Narrow" panose="020B0606020202030204" pitchFamily="34" charset="0"/>
                        </a:rPr>
                        <a:t> TX</a:t>
                      </a: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endParaRPr lang="en-US" sz="950" b="0" dirty="0">
                        <a:solidFill>
                          <a:srgbClr val="C00000"/>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vMerge="1">
                  <a:txBody>
                    <a:bodyPr/>
                    <a:lstStyle/>
                    <a:p>
                      <a:pPr algn="ctr"/>
                      <a:endParaRPr lang="en-US" sz="800" b="1" dirty="0">
                        <a:solidFill>
                          <a:schemeClr val="bg1"/>
                        </a:solidFill>
                        <a:latin typeface="Arial Black" panose="020B0A04020102020204" pitchFamily="34" charset="0"/>
                        <a:cs typeface="Arial" panose="020B060402020202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17</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rowSpan="2">
                  <a:txBody>
                    <a:bodyPr/>
                    <a:lstStyle/>
                    <a:p>
                      <a:pPr algn="ctr"/>
                      <a:r>
                        <a:rPr lang="en-US" sz="950" b="1" dirty="0" smtClean="0">
                          <a:solidFill>
                            <a:schemeClr val="bg1"/>
                          </a:solidFill>
                          <a:latin typeface="Arial Black" panose="020B0A04020102020204" pitchFamily="34" charset="0"/>
                          <a:cs typeface="Arial" panose="020B0604020202020204" pitchFamily="34" charset="0"/>
                        </a:rPr>
                        <a:t>December</a:t>
                      </a:r>
                      <a:endParaRPr lang="en-US" sz="950" b="1" dirty="0">
                        <a:solidFill>
                          <a:schemeClr val="bg1"/>
                        </a:solidFill>
                        <a:latin typeface="Arial Black" panose="020B0A04020102020204" pitchFamily="34" charset="0"/>
                        <a:cs typeface="Arial" panose="020B060402020202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7</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r"/>
                      <a:r>
                        <a:rPr lang="en-US" sz="950" b="0" dirty="0" smtClean="0">
                          <a:solidFill>
                            <a:schemeClr val="tx1"/>
                          </a:solidFill>
                          <a:latin typeface="Arial Narrow" panose="020B0606020202030204" pitchFamily="34" charset="0"/>
                        </a:rPr>
                        <a:t>ExComm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Business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950" b="0" dirty="0" smtClean="0">
                          <a:solidFill>
                            <a:schemeClr val="tx1"/>
                          </a:solidFill>
                          <a:latin typeface="Arial Narrow" panose="020B0606020202030204" pitchFamily="34" charset="0"/>
                        </a:rPr>
                        <a:t>Mesa Street</a:t>
                      </a:r>
                      <a:r>
                        <a:rPr lang="en-US" sz="950" b="0" baseline="0" dirty="0" smtClean="0">
                          <a:solidFill>
                            <a:schemeClr val="tx1"/>
                          </a:solidFill>
                          <a:latin typeface="Arial Narrow" panose="020B0606020202030204" pitchFamily="34" charset="0"/>
                        </a:rPr>
                        <a:t> Bar &amp; Grill</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r h="91440">
                <a:tc vMerge="1">
                  <a:txBody>
                    <a:bodyPr/>
                    <a:lstStyle/>
                    <a:p>
                      <a:pPr algn="ctr"/>
                      <a:endParaRPr lang="en-US" sz="800" b="1" dirty="0">
                        <a:solidFill>
                          <a:schemeClr val="bg1"/>
                        </a:solidFill>
                        <a:latin typeface="Arial Black" panose="020B0A04020102020204" pitchFamily="34" charset="0"/>
                        <a:cs typeface="Arial" panose="020B060402020202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950" b="0" dirty="0" smtClean="0">
                          <a:solidFill>
                            <a:schemeClr val="tx1"/>
                          </a:solidFill>
                          <a:latin typeface="Arial Narrow" panose="020B0606020202030204" pitchFamily="34" charset="0"/>
                        </a:rPr>
                        <a:t>22</a:t>
                      </a:r>
                      <a:endParaRPr lang="en-US" sz="950" b="0"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r"/>
                      <a:r>
                        <a:rPr lang="en-US" sz="950" b="0" dirty="0" smtClean="0">
                          <a:solidFill>
                            <a:schemeClr val="tx1"/>
                          </a:solidFill>
                          <a:latin typeface="Arial Narrow" panose="020B0606020202030204" pitchFamily="34" charset="0"/>
                        </a:rPr>
                        <a:t>AIA</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Monthly Meeting</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US" sz="950" b="0" dirty="0" smtClean="0">
                          <a:solidFill>
                            <a:schemeClr val="tx1"/>
                          </a:solidFill>
                          <a:latin typeface="Arial Narrow" panose="020B0606020202030204" pitchFamily="34" charset="0"/>
                        </a:rPr>
                        <a:t>TBD</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50" b="0" dirty="0" smtClean="0">
                          <a:solidFill>
                            <a:schemeClr val="tx1"/>
                          </a:solidFill>
                          <a:latin typeface="Arial Narrow" panose="020B0606020202030204" pitchFamily="34" charset="0"/>
                        </a:rPr>
                        <a:t>11:45 am</a:t>
                      </a:r>
                      <a:endParaRPr lang="en-US" sz="950" b="0"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91440">
                <a:tc gridSpan="6">
                  <a:txBody>
                    <a:bodyPr/>
                    <a:lstStyle/>
                    <a:p>
                      <a:pPr algn="l"/>
                      <a:r>
                        <a:rPr lang="en-US" sz="950" b="0" dirty="0" smtClean="0">
                          <a:solidFill>
                            <a:schemeClr val="tx1"/>
                          </a:solidFill>
                          <a:latin typeface="Arial" panose="020B0604020202020204" pitchFamily="34" charset="0"/>
                          <a:cs typeface="Arial" panose="020B0604020202020204" pitchFamily="34" charset="0"/>
                        </a:rPr>
                        <a:t>Please note that dates</a:t>
                      </a:r>
                      <a:r>
                        <a:rPr lang="en-US" sz="950" b="0" baseline="0" dirty="0" smtClean="0">
                          <a:solidFill>
                            <a:schemeClr val="tx1"/>
                          </a:solidFill>
                          <a:latin typeface="Arial" panose="020B0604020202020204" pitchFamily="34" charset="0"/>
                          <a:cs typeface="Arial" panose="020B0604020202020204" pitchFamily="34" charset="0"/>
                        </a:rPr>
                        <a:t> and times are subject to change. Appropriate notice will be given to all members.</a:t>
                      </a:r>
                      <a:endParaRPr lang="en-US" sz="950" b="0" dirty="0">
                        <a:solidFill>
                          <a:schemeClr val="tx1"/>
                        </a:solidFill>
                        <a:latin typeface="Arial" panose="020B0604020202020204" pitchFamily="34" charset="0"/>
                        <a:cs typeface="Arial" panose="020B060402020202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hMerge="1">
                  <a:txBody>
                    <a:bodyPr/>
                    <a:lstStyle/>
                    <a:p>
                      <a:pPr algn="ctr"/>
                      <a:endParaRPr lang="en-US" sz="800" b="1" dirty="0">
                        <a:solidFill>
                          <a:schemeClr val="tx1"/>
                        </a:solidFill>
                        <a:latin typeface="Arial Narrow" panose="020B0606020202030204" pitchFamily="34" charset="0"/>
                      </a:endParaRPr>
                    </a:p>
                  </a:txBody>
                  <a:tcPr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hMerge="1">
                  <a:txBody>
                    <a:bodyPr/>
                    <a:lstStyle/>
                    <a:p>
                      <a:pPr algn="r"/>
                      <a:endParaRPr lang="en-US" sz="800" b="1"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hMerge="1">
                  <a:txBody>
                    <a:bodyPr/>
                    <a:lstStyle/>
                    <a:p>
                      <a:endParaRPr lang="en-US" sz="800" b="1"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hMerge="1">
                  <a:txBody>
                    <a:bodyPr/>
                    <a:lstStyle/>
                    <a:p>
                      <a:endParaRPr lang="en-US" sz="800" b="1"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hMerge="1">
                  <a:txBody>
                    <a:bodyPr/>
                    <a:lstStyle/>
                    <a:p>
                      <a:pPr algn="ctr"/>
                      <a:endParaRPr lang="en-US" sz="800" b="1" dirty="0">
                        <a:solidFill>
                          <a:schemeClr val="tx1"/>
                        </a:solidFill>
                        <a:latin typeface="Arial Narrow" panose="020B0606020202030204" pitchFamily="34" charset="0"/>
                      </a:endParaRPr>
                    </a:p>
                  </a:txBody>
                  <a:tcPr marT="9144" marB="9144">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r>
            </a:tbl>
          </a:graphicData>
        </a:graphic>
      </p:graphicFrame>
    </p:spTree>
    <p:extLst>
      <p:ext uri="{BB962C8B-B14F-4D97-AF65-F5344CB8AC3E}">
        <p14:creationId xmlns:p14="http://schemas.microsoft.com/office/powerpoint/2010/main" val="694523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6" name="Rectangle 5"/>
          <p:cNvSpPr/>
          <p:nvPr/>
        </p:nvSpPr>
        <p:spPr>
          <a:xfrm>
            <a:off x="0" y="1143000"/>
            <a:ext cx="64008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00800" y="1143000"/>
            <a:ext cx="2743200" cy="5715000"/>
          </a:xfrm>
          <a:prstGeom prst="rect">
            <a:avLst/>
          </a:prstGeom>
          <a:solidFill>
            <a:srgbClr val="FF48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375400" y="1143001"/>
            <a:ext cx="2768600" cy="1938992"/>
          </a:xfrm>
          <a:prstGeom prst="rect">
            <a:avLst/>
          </a:prstGeom>
          <a:noFill/>
        </p:spPr>
        <p:txBody>
          <a:bodyPr wrap="square" rtlCol="0">
            <a:spAutoFit/>
          </a:bodyPr>
          <a:lstStyle/>
          <a:p>
            <a:pPr>
              <a:tabLst>
                <a:tab pos="1431925" algn="l"/>
              </a:tabLst>
            </a:pPr>
            <a:r>
              <a:rPr lang="en-US" sz="1200" b="1" dirty="0" smtClean="0">
                <a:solidFill>
                  <a:schemeClr val="bg1"/>
                </a:solidFill>
                <a:latin typeface="Times New Roman" panose="02020603050405020304" pitchFamily="18" charset="0"/>
                <a:cs typeface="Times New Roman" panose="02020603050405020304" pitchFamily="18" charset="0"/>
              </a:rPr>
              <a:t>Newsletter Information:</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If you have information, news, or a project that you would like to publish in our newsletter, please email Bruno Vasquez at bruno.vasquez@hdrinc.com</a:t>
            </a:r>
          </a:p>
          <a:p>
            <a:pPr>
              <a:tabLst>
                <a:tab pos="1431925" algn="l"/>
              </a:tabLst>
            </a:pPr>
            <a:endParaRPr lang="en-US" sz="1200" dirty="0">
              <a:solidFill>
                <a:schemeClr val="bg1"/>
              </a:solidFill>
              <a:latin typeface="Times New Roman" panose="02020603050405020304" pitchFamily="18" charset="0"/>
              <a:cs typeface="Times New Roman" panose="02020603050405020304" pitchFamily="18" charset="0"/>
            </a:endParaRPr>
          </a:p>
          <a:p>
            <a:pPr>
              <a:tabLst>
                <a:tab pos="1431925" algn="l"/>
              </a:tabLst>
            </a:pPr>
            <a:r>
              <a:rPr lang="en-US" sz="1200" b="1" dirty="0" smtClean="0">
                <a:solidFill>
                  <a:schemeClr val="bg1"/>
                </a:solidFill>
                <a:latin typeface="Times New Roman" panose="02020603050405020304" pitchFamily="18" charset="0"/>
                <a:cs typeface="Times New Roman" panose="02020603050405020304" pitchFamily="18" charset="0"/>
              </a:rPr>
              <a:t>Membership Information:</a:t>
            </a:r>
            <a:endParaRPr lang="en-US" sz="1200" b="1" dirty="0">
              <a:solidFill>
                <a:schemeClr val="bg1"/>
              </a:solidFill>
              <a:latin typeface="Times New Roman" panose="02020603050405020304" pitchFamily="18" charset="0"/>
              <a:cs typeface="Times New Roman" panose="02020603050405020304" pitchFamily="18" charset="0"/>
            </a:endParaRP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Contact: Paulina Lagos</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Phone: 915.533.7488</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Email: </a:t>
            </a:r>
            <a:r>
              <a:rPr lang="en-US" sz="1200" dirty="0">
                <a:solidFill>
                  <a:schemeClr val="bg1"/>
                </a:solidFill>
                <a:latin typeface="Times New Roman" panose="02020603050405020304" pitchFamily="18" charset="0"/>
                <a:cs typeface="Times New Roman" panose="02020603050405020304" pitchFamily="18" charset="0"/>
              </a:rPr>
              <a:t>paulina@insituarc.com</a:t>
            </a:r>
          </a:p>
        </p:txBody>
      </p:sp>
      <p:sp>
        <p:nvSpPr>
          <p:cNvPr id="8" name="TextBox 7"/>
          <p:cNvSpPr txBox="1"/>
          <p:nvPr/>
        </p:nvSpPr>
        <p:spPr>
          <a:xfrm rot="16200000">
            <a:off x="-2534334" y="3677337"/>
            <a:ext cx="5715000" cy="646331"/>
          </a:xfrm>
          <a:prstGeom prst="rect">
            <a:avLst/>
          </a:prstGeom>
          <a:noFill/>
        </p:spPr>
        <p:txBody>
          <a:bodyPr wrap="square" rtlCol="0">
            <a:spAutoFit/>
          </a:bodyPr>
          <a:lstStyle/>
          <a:p>
            <a:pPr algn="ctr"/>
            <a:r>
              <a:rPr lang="en-US" sz="3600" dirty="0" smtClean="0">
                <a:solidFill>
                  <a:schemeClr val="bg1"/>
                </a:solidFill>
                <a:latin typeface="Arial Black" panose="020B0A04020102020204" pitchFamily="34" charset="0"/>
              </a:rPr>
              <a:t>IMPORTANT LINKS</a:t>
            </a:r>
            <a:endParaRPr lang="en-US" sz="3600" dirty="0">
              <a:solidFill>
                <a:schemeClr val="bg1"/>
              </a:solidFill>
              <a:latin typeface="Arial Black" panose="020B0A04020102020204" pitchFamily="34" charset="0"/>
            </a:endParaRPr>
          </a:p>
        </p:txBody>
      </p:sp>
      <p:sp>
        <p:nvSpPr>
          <p:cNvPr id="9" name="TextBox 8"/>
          <p:cNvSpPr txBox="1"/>
          <p:nvPr/>
        </p:nvSpPr>
        <p:spPr>
          <a:xfrm>
            <a:off x="914400" y="1600200"/>
            <a:ext cx="5334000" cy="3970318"/>
          </a:xfrm>
          <a:prstGeom prst="rect">
            <a:avLst/>
          </a:prstGeom>
          <a:noFill/>
        </p:spPr>
        <p:txBody>
          <a:bodyPr wrap="square" rtlCol="0">
            <a:spAutoFit/>
          </a:bodyPr>
          <a:lstStyle/>
          <a:p>
            <a:r>
              <a:rPr lang="en-US" sz="1400" b="1" dirty="0" smtClean="0">
                <a:latin typeface="Times New Roman" panose="02020603050405020304" pitchFamily="18" charset="0"/>
                <a:cs typeface="Times New Roman" panose="02020603050405020304" pitchFamily="18" charset="0"/>
              </a:rPr>
              <a:t>AIA El Paso</a:t>
            </a:r>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hlinkClick r:id="rId3"/>
              </a:rPr>
              <a:t>aiaelpaso.org</a:t>
            </a:r>
            <a:endParaRPr lang="en-US" sz="1400" dirty="0">
              <a:latin typeface="Times New Roman" panose="02020603050405020304" pitchFamily="18" charset="0"/>
              <a:cs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The American Institute of Architects</a:t>
            </a:r>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hlinkClick r:id="rId4"/>
              </a:rPr>
              <a:t>aia.org</a:t>
            </a:r>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Texas Society of Architects</a:t>
            </a:r>
          </a:p>
          <a:p>
            <a:r>
              <a:rPr lang="en-US" sz="1400" dirty="0" smtClean="0">
                <a:latin typeface="Times New Roman" panose="02020603050405020304" pitchFamily="18" charset="0"/>
                <a:cs typeface="Times New Roman" panose="02020603050405020304" pitchFamily="18" charset="0"/>
                <a:hlinkClick r:id="rId5"/>
              </a:rPr>
              <a:t>texasarchitects.org</a:t>
            </a:r>
            <a:endParaRPr lang="en-US" sz="1400" dirty="0" smtClean="0">
              <a:latin typeface="Times New Roman" panose="02020603050405020304" pitchFamily="18" charset="0"/>
              <a:cs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Texas Board of Architectural Examiners</a:t>
            </a:r>
          </a:p>
          <a:p>
            <a:r>
              <a:rPr lang="en-US" sz="1400" dirty="0" smtClean="0">
                <a:latin typeface="Times New Roman" panose="02020603050405020304" pitchFamily="18" charset="0"/>
                <a:cs typeface="Times New Roman" panose="02020603050405020304" pitchFamily="18" charset="0"/>
                <a:hlinkClick r:id="rId6"/>
              </a:rPr>
              <a:t>tbae.state.tx.us</a:t>
            </a:r>
            <a:endParaRPr lang="en-US" sz="1400" dirty="0" smtClean="0">
              <a:latin typeface="Times New Roman" panose="02020603050405020304" pitchFamily="18" charset="0"/>
              <a:cs typeface="Times New Roman" panose="02020603050405020304" pitchFamily="18" charset="0"/>
            </a:endParaRPr>
          </a:p>
          <a:p>
            <a:endParaRPr lang="en-US" sz="1400" b="1"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National Council of Architectural Registration Boards</a:t>
            </a:r>
            <a:endParaRPr lang="en-US" sz="1400" b="1"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hlinkClick r:id="rId7"/>
              </a:rPr>
              <a:t>ncarb.org</a:t>
            </a:r>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AIA Trust</a:t>
            </a:r>
            <a:endParaRPr lang="en-US" sz="1400" b="1"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hlinkClick r:id="rId8"/>
              </a:rPr>
              <a:t>theaiatrust.com/</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8348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5" name="TextBox 4"/>
          <p:cNvSpPr txBox="1"/>
          <p:nvPr/>
        </p:nvSpPr>
        <p:spPr>
          <a:xfrm>
            <a:off x="4572000" y="619780"/>
            <a:ext cx="4572000" cy="523220"/>
          </a:xfrm>
          <a:prstGeom prst="rect">
            <a:avLst/>
          </a:prstGeom>
          <a:noFill/>
        </p:spPr>
        <p:txBody>
          <a:bodyPr wrap="square" rtlCol="0">
            <a:spAutoFit/>
          </a:bodyPr>
          <a:lstStyle/>
          <a:p>
            <a:pPr algn="r"/>
            <a:r>
              <a:rPr lang="en-US" sz="2800" dirty="0" smtClean="0">
                <a:latin typeface="Arial Black" panose="020B0A04020102020204" pitchFamily="34" charset="0"/>
              </a:rPr>
              <a:t>March, 2016</a:t>
            </a:r>
            <a:endParaRPr lang="en-US" sz="2800" dirty="0">
              <a:latin typeface="Arial Black" panose="020B0A04020102020204" pitchFamily="34" charset="0"/>
            </a:endParaRPr>
          </a:p>
        </p:txBody>
      </p:sp>
      <p:sp>
        <p:nvSpPr>
          <p:cNvPr id="6" name="Rectangle 5"/>
          <p:cNvSpPr/>
          <p:nvPr/>
        </p:nvSpPr>
        <p:spPr>
          <a:xfrm>
            <a:off x="0" y="1143000"/>
            <a:ext cx="64008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00800" y="1143000"/>
            <a:ext cx="2743200" cy="5715000"/>
          </a:xfrm>
          <a:prstGeom prst="rect">
            <a:avLst/>
          </a:prstGeom>
          <a:solidFill>
            <a:srgbClr val="FF48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16200000">
            <a:off x="-2534334" y="3677336"/>
            <a:ext cx="5715000" cy="646331"/>
          </a:xfrm>
          <a:prstGeom prst="rect">
            <a:avLst/>
          </a:prstGeom>
          <a:noFill/>
        </p:spPr>
        <p:txBody>
          <a:bodyPr wrap="square" rtlCol="0">
            <a:spAutoFit/>
          </a:bodyPr>
          <a:lstStyle/>
          <a:p>
            <a:pPr algn="ctr"/>
            <a:r>
              <a:rPr lang="en-US" sz="3600" dirty="0" smtClean="0">
                <a:solidFill>
                  <a:schemeClr val="bg1"/>
                </a:solidFill>
                <a:latin typeface="Arial Black" panose="020B0A04020102020204" pitchFamily="34" charset="0"/>
              </a:rPr>
              <a:t>PRESIDENT’S LETTER</a:t>
            </a:r>
            <a:endParaRPr lang="en-US" sz="3600" dirty="0">
              <a:solidFill>
                <a:schemeClr val="bg1"/>
              </a:solidFill>
              <a:latin typeface="Arial Black" panose="020B0A04020102020204" pitchFamily="34" charset="0"/>
            </a:endParaRPr>
          </a:p>
        </p:txBody>
      </p:sp>
      <p:sp>
        <p:nvSpPr>
          <p:cNvPr id="9" name="TextBox 8"/>
          <p:cNvSpPr txBox="1"/>
          <p:nvPr/>
        </p:nvSpPr>
        <p:spPr>
          <a:xfrm>
            <a:off x="762000" y="1158241"/>
            <a:ext cx="5638800" cy="2800766"/>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	</a:t>
            </a:r>
          </a:p>
          <a:p>
            <a:r>
              <a:rPr lang="en-US" sz="1100" dirty="0">
                <a:latin typeface="Times New Roman" panose="02020603050405020304" pitchFamily="18" charset="0"/>
                <a:cs typeface="Times New Roman" panose="02020603050405020304" pitchFamily="18" charset="0"/>
              </a:rPr>
              <a:t>	</a:t>
            </a:r>
            <a:r>
              <a:rPr lang="en-US" sz="1100" u="sng" dirty="0" smtClean="0">
                <a:latin typeface="Times New Roman" panose="02020603050405020304" pitchFamily="18" charset="0"/>
                <a:cs typeface="Times New Roman" panose="02020603050405020304" pitchFamily="18" charset="0"/>
              </a:rPr>
              <a:t>2017 First Vice President/ 2018 President-Elect</a:t>
            </a:r>
            <a:endParaRPr lang="en-US" sz="1100" dirty="0" smtClean="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	Brian P. Dougherty, FAIA (AIA Orange County)</a:t>
            </a:r>
          </a:p>
          <a:p>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Carl </a:t>
            </a:r>
            <a:r>
              <a:rPr lang="en-US" sz="1100" dirty="0" err="1" smtClean="0">
                <a:latin typeface="Times New Roman" panose="02020603050405020304" pitchFamily="18" charset="0"/>
                <a:cs typeface="Times New Roman" panose="02020603050405020304" pitchFamily="18" charset="0"/>
              </a:rPr>
              <a:t>Elefante</a:t>
            </a:r>
            <a:r>
              <a:rPr lang="en-US" sz="1100" dirty="0" smtClean="0">
                <a:latin typeface="Times New Roman" panose="02020603050405020304" pitchFamily="18" charset="0"/>
                <a:cs typeface="Times New Roman" panose="02020603050405020304" pitchFamily="18" charset="0"/>
              </a:rPr>
              <a:t>, FAIA (AIA Potomac Valley)</a:t>
            </a:r>
          </a:p>
          <a:p>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Ellis L. “</a:t>
            </a:r>
            <a:r>
              <a:rPr lang="en-US" sz="1100" dirty="0" err="1" smtClean="0">
                <a:latin typeface="Times New Roman" panose="02020603050405020304" pitchFamily="18" charset="0"/>
                <a:cs typeface="Times New Roman" panose="02020603050405020304" pitchFamily="18" charset="0"/>
              </a:rPr>
              <a:t>Lanny</a:t>
            </a:r>
            <a:r>
              <a:rPr lang="en-US" sz="1100" dirty="0" smtClean="0">
                <a:latin typeface="Times New Roman" panose="02020603050405020304" pitchFamily="18" charset="0"/>
                <a:cs typeface="Times New Roman" panose="02020603050405020304" pitchFamily="18" charset="0"/>
              </a:rPr>
              <a:t>” McIntosh, AIA (AIA Eastern Oklahoma)</a:t>
            </a:r>
          </a:p>
          <a:p>
            <a:endParaRPr lang="en-US" sz="55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The AIA National Convention will be held in Philadelphia on May 19-21. Also mark your calendars for the </a:t>
            </a:r>
            <a:r>
              <a:rPr lang="en-US" sz="1100" dirty="0" err="1" smtClean="0">
                <a:latin typeface="Times New Roman" panose="02020603050405020304" pitchFamily="18" charset="0"/>
                <a:cs typeface="Times New Roman" panose="02020603050405020304" pitchFamily="18" charset="0"/>
              </a:rPr>
              <a:t>TxA</a:t>
            </a:r>
            <a:r>
              <a:rPr lang="en-US" sz="1100" dirty="0" smtClean="0">
                <a:latin typeface="Times New Roman" panose="02020603050405020304" pitchFamily="18" charset="0"/>
                <a:cs typeface="Times New Roman" panose="02020603050405020304" pitchFamily="18" charset="0"/>
              </a:rPr>
              <a:t> Convention which will be held in San Antonio on November 3-5.</a:t>
            </a:r>
          </a:p>
          <a:p>
            <a:endParaRPr lang="en-US" sz="55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I hope you make great use of your ‘extra hour’, conserve energy and continue to March forward. I Look forward to seeing you at the March Chapter meeting. Please continue to promote our profession by forwarding </a:t>
            </a:r>
            <a:r>
              <a:rPr lang="en-US" sz="1100" dirty="0" smtClean="0">
                <a:latin typeface="Times New Roman" panose="02020603050405020304" pitchFamily="18" charset="0"/>
                <a:cs typeface="Times New Roman" panose="02020603050405020304" pitchFamily="18" charset="0"/>
                <a:hlinkClick r:id="rId3"/>
              </a:rPr>
              <a:t>#</a:t>
            </a:r>
            <a:r>
              <a:rPr lang="en-US" sz="1100" dirty="0" err="1" smtClean="0">
                <a:latin typeface="Times New Roman" panose="02020603050405020304" pitchFamily="18" charset="0"/>
                <a:cs typeface="Times New Roman" panose="02020603050405020304" pitchFamily="18" charset="0"/>
                <a:hlinkClick r:id="rId3"/>
              </a:rPr>
              <a:t>ilookup</a:t>
            </a:r>
            <a:r>
              <a:rPr lang="en-US" sz="1100" dirty="0" smtClean="0">
                <a:latin typeface="Times New Roman" panose="02020603050405020304" pitchFamily="18" charset="0"/>
                <a:cs typeface="Times New Roman" panose="02020603050405020304" pitchFamily="18" charset="0"/>
                <a:hlinkClick r:id="rId3"/>
              </a:rPr>
              <a:t> </a:t>
            </a:r>
            <a:r>
              <a:rPr lang="en-US" sz="1100" dirty="0" smtClean="0">
                <a:latin typeface="Times New Roman" panose="02020603050405020304" pitchFamily="18" charset="0"/>
                <a:cs typeface="Times New Roman" panose="02020603050405020304" pitchFamily="18" charset="0"/>
              </a:rPr>
              <a:t>to all your contacts and let them know that architects are creating a better world.</a:t>
            </a:r>
            <a:endParaRPr lang="en-US" sz="1100" dirty="0">
              <a:latin typeface="Times New Roman" panose="02020603050405020304" pitchFamily="18" charset="0"/>
              <a:cs typeface="Times New Roman" panose="02020603050405020304" pitchFamily="18" charset="0"/>
            </a:endParaRPr>
          </a:p>
          <a:p>
            <a:endParaRPr lang="en-US" sz="550" dirty="0" smtClean="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Best Regards,</a:t>
            </a:r>
            <a:endParaRPr lang="en-US" sz="1100" dirty="0">
              <a:latin typeface="Times New Roman" panose="02020603050405020304" pitchFamily="18" charset="0"/>
              <a:cs typeface="Times New Roman" panose="02020603050405020304" pitchFamily="18" charset="0"/>
            </a:endParaRPr>
          </a:p>
          <a:p>
            <a:r>
              <a:rPr lang="en-US" sz="1100" dirty="0">
                <a:latin typeface="Times New Roman" panose="02020603050405020304" pitchFamily="18" charset="0"/>
                <a:cs typeface="Times New Roman" panose="02020603050405020304" pitchFamily="18" charset="0"/>
              </a:rPr>
              <a:t>Mary J Stills, AIA, CNU-A</a:t>
            </a:r>
          </a:p>
          <a:p>
            <a:r>
              <a:rPr lang="en-US" sz="1100" dirty="0">
                <a:latin typeface="Times New Roman" panose="02020603050405020304" pitchFamily="18" charset="0"/>
                <a:cs typeface="Times New Roman" panose="02020603050405020304" pitchFamily="18" charset="0"/>
              </a:rPr>
              <a:t>2016 AIA El Paso Chapter President</a:t>
            </a:r>
          </a:p>
        </p:txBody>
      </p:sp>
      <p:sp>
        <p:nvSpPr>
          <p:cNvPr id="10" name="TextBox 9"/>
          <p:cNvSpPr txBox="1"/>
          <p:nvPr/>
        </p:nvSpPr>
        <p:spPr>
          <a:xfrm>
            <a:off x="6375400" y="1143001"/>
            <a:ext cx="2819400" cy="3354765"/>
          </a:xfrm>
          <a:prstGeom prst="rect">
            <a:avLst/>
          </a:prstGeom>
          <a:noFill/>
        </p:spPr>
        <p:txBody>
          <a:bodyPr wrap="square" rtlCol="0">
            <a:spAutoFit/>
          </a:bodyPr>
          <a:lstStyle/>
          <a:p>
            <a:r>
              <a:rPr lang="en-US" sz="1400" b="1" dirty="0" smtClean="0">
                <a:solidFill>
                  <a:schemeClr val="bg1"/>
                </a:solidFill>
                <a:latin typeface="Times New Roman" panose="02020603050405020304" pitchFamily="18" charset="0"/>
                <a:cs typeface="Times New Roman" panose="02020603050405020304" pitchFamily="18" charset="0"/>
              </a:rPr>
              <a:t>2016 Chapter Officers – Executive Committee</a:t>
            </a:r>
          </a:p>
          <a:p>
            <a:endParaRPr lang="en-US" sz="600" dirty="0">
              <a:solidFill>
                <a:schemeClr val="bg1"/>
              </a:solidFill>
              <a:latin typeface="Times New Roman" panose="02020603050405020304" pitchFamily="18" charset="0"/>
              <a:cs typeface="Times New Roman" panose="02020603050405020304" pitchFamily="18" charset="0"/>
            </a:endParaRP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President:	Mary J. Stills</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President Elect:	Rene Melendez</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Vice President:	Renee Jimenez</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Treasurer:	Paulina Lagos</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Secretary:	Bruno Vasquez</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Events Coordinator:	Jorge Loya</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Associates Director:	Vacant</a:t>
            </a:r>
          </a:p>
          <a:p>
            <a:pPr>
              <a:tabLst>
                <a:tab pos="1485900" algn="l"/>
              </a:tabLst>
            </a:pPr>
            <a:r>
              <a:rPr lang="en-US" sz="1200" dirty="0" smtClean="0">
                <a:solidFill>
                  <a:schemeClr val="bg1"/>
                </a:solidFill>
                <a:latin typeface="Times New Roman" panose="02020603050405020304" pitchFamily="18" charset="0"/>
                <a:cs typeface="Times New Roman" panose="02020603050405020304" pitchFamily="18" charset="0"/>
              </a:rPr>
              <a:t>AIA El Paso</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Executive Director:	Vacant</a:t>
            </a:r>
          </a:p>
          <a:p>
            <a:endParaRPr lang="en-US" sz="1400" b="1" dirty="0" smtClean="0">
              <a:solidFill>
                <a:schemeClr val="bg1"/>
              </a:solidFill>
              <a:latin typeface="Times New Roman" panose="02020603050405020304" pitchFamily="18" charset="0"/>
              <a:cs typeface="Times New Roman" panose="02020603050405020304" pitchFamily="18" charset="0"/>
            </a:endParaRPr>
          </a:p>
          <a:p>
            <a:r>
              <a:rPr lang="en-US" sz="1400" b="1" dirty="0" smtClean="0">
                <a:solidFill>
                  <a:schemeClr val="bg1"/>
                </a:solidFill>
                <a:latin typeface="Times New Roman" panose="02020603050405020304" pitchFamily="18" charset="0"/>
                <a:cs typeface="Times New Roman" panose="02020603050405020304" pitchFamily="18" charset="0"/>
              </a:rPr>
              <a:t>Chapter Positions</a:t>
            </a:r>
          </a:p>
          <a:p>
            <a:endParaRPr lang="en-US" sz="600" dirty="0" smtClean="0">
              <a:solidFill>
                <a:schemeClr val="bg1"/>
              </a:solidFill>
              <a:latin typeface="Times New Roman" panose="02020603050405020304" pitchFamily="18" charset="0"/>
              <a:cs typeface="Times New Roman" panose="02020603050405020304" pitchFamily="18" charset="0"/>
            </a:endParaRPr>
          </a:p>
          <a:p>
            <a:pPr>
              <a:tabLst>
                <a:tab pos="1431925" algn="l"/>
                <a:tab pos="1485900" algn="l"/>
              </a:tabLst>
            </a:pPr>
            <a:r>
              <a:rPr lang="en-US" sz="1200" dirty="0" smtClean="0">
                <a:solidFill>
                  <a:schemeClr val="bg1"/>
                </a:solidFill>
                <a:latin typeface="Times New Roman" panose="02020603050405020304" pitchFamily="18" charset="0"/>
                <a:cs typeface="Times New Roman" panose="02020603050405020304" pitchFamily="18" charset="0"/>
              </a:rPr>
              <a:t>Past President:	Jim Booher</a:t>
            </a:r>
          </a:p>
          <a:p>
            <a:pPr>
              <a:tabLst>
                <a:tab pos="1485900" algn="l"/>
              </a:tabLst>
            </a:pPr>
            <a:r>
              <a:rPr lang="en-US" sz="1200" dirty="0" smtClean="0">
                <a:solidFill>
                  <a:schemeClr val="bg1"/>
                </a:solidFill>
                <a:latin typeface="Times New Roman" panose="02020603050405020304" pitchFamily="18" charset="0"/>
                <a:cs typeface="Times New Roman" panose="02020603050405020304" pitchFamily="18" charset="0"/>
              </a:rPr>
              <a:t>TSA Director and</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TAC Trustee:	Tommy Razloznik</a:t>
            </a:r>
          </a:p>
        </p:txBody>
      </p:sp>
    </p:spTree>
    <p:extLst>
      <p:ext uri="{BB962C8B-B14F-4D97-AF65-F5344CB8AC3E}">
        <p14:creationId xmlns:p14="http://schemas.microsoft.com/office/powerpoint/2010/main" val="40458023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6" name="Rectangle 5"/>
          <p:cNvSpPr/>
          <p:nvPr/>
        </p:nvSpPr>
        <p:spPr>
          <a:xfrm>
            <a:off x="0" y="1143000"/>
            <a:ext cx="64008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400800" y="1143000"/>
            <a:ext cx="2743200" cy="5715000"/>
          </a:xfrm>
          <a:prstGeom prst="rect">
            <a:avLst/>
          </a:prstGeom>
          <a:solidFill>
            <a:srgbClr val="FF48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16200000">
            <a:off x="-2534334" y="3754281"/>
            <a:ext cx="5715000" cy="492443"/>
          </a:xfrm>
          <a:prstGeom prst="rect">
            <a:avLst/>
          </a:prstGeom>
          <a:noFill/>
        </p:spPr>
        <p:txBody>
          <a:bodyPr wrap="square" rtlCol="0">
            <a:spAutoFit/>
          </a:bodyPr>
          <a:lstStyle/>
          <a:p>
            <a:pPr algn="ctr"/>
            <a:r>
              <a:rPr lang="en-US" sz="2600" dirty="0" smtClean="0">
                <a:solidFill>
                  <a:schemeClr val="bg1"/>
                </a:solidFill>
                <a:latin typeface="Arial Black" panose="020B0A04020102020204" pitchFamily="34" charset="0"/>
              </a:rPr>
              <a:t>MARCH CHAPTER MEETING</a:t>
            </a:r>
            <a:endParaRPr lang="en-US" sz="2600" dirty="0">
              <a:solidFill>
                <a:schemeClr val="bg1"/>
              </a:solidFill>
              <a:latin typeface="Arial Black" panose="020B0A04020102020204" pitchFamily="34" charset="0"/>
            </a:endParaRPr>
          </a:p>
        </p:txBody>
      </p:sp>
      <p:sp>
        <p:nvSpPr>
          <p:cNvPr id="9" name="TextBox 8"/>
          <p:cNvSpPr txBox="1"/>
          <p:nvPr/>
        </p:nvSpPr>
        <p:spPr>
          <a:xfrm>
            <a:off x="762000" y="1600200"/>
            <a:ext cx="5613400" cy="2431435"/>
          </a:xfrm>
          <a:prstGeom prst="rect">
            <a:avLst/>
          </a:prstGeom>
          <a:noFill/>
        </p:spPr>
        <p:txBody>
          <a:bodyPr wrap="square" rtlCol="0">
            <a:spAutoFit/>
          </a:bodyPr>
          <a:lstStyle/>
          <a:p>
            <a:r>
              <a:rPr lang="en-US" sz="1400" b="1" dirty="0" smtClean="0">
                <a:latin typeface="Times New Roman" panose="02020603050405020304" pitchFamily="18" charset="0"/>
                <a:cs typeface="Times New Roman" panose="02020603050405020304" pitchFamily="18" charset="0"/>
              </a:rPr>
              <a:t>When:</a:t>
            </a:r>
            <a:r>
              <a:rPr lang="en-US" sz="1400" dirty="0" smtClean="0">
                <a:latin typeface="Times New Roman" panose="02020603050405020304" pitchFamily="18" charset="0"/>
                <a:cs typeface="Times New Roman" panose="02020603050405020304" pitchFamily="18" charset="0"/>
              </a:rPr>
              <a:t>	Thursday, March 24</a:t>
            </a:r>
            <a:r>
              <a:rPr lang="en-US" sz="1400" baseline="30000" dirty="0" smtClean="0">
                <a:latin typeface="Times New Roman" panose="02020603050405020304" pitchFamily="18" charset="0"/>
                <a:cs typeface="Times New Roman" panose="02020603050405020304" pitchFamily="18" charset="0"/>
              </a:rPr>
              <a:t>th</a:t>
            </a:r>
            <a:endParaRPr lang="en-US" sz="1400" dirty="0">
              <a:latin typeface="Times New Roman" panose="02020603050405020304" pitchFamily="18" charset="0"/>
              <a:cs typeface="Times New Roman" panose="02020603050405020304" pitchFamily="18" charset="0"/>
            </a:endParaRPr>
          </a:p>
          <a:p>
            <a:r>
              <a:rPr lang="en-US" sz="1400" b="1" dirty="0" smtClean="0">
                <a:latin typeface="Times New Roman" panose="02020603050405020304" pitchFamily="18" charset="0"/>
                <a:cs typeface="Times New Roman" panose="02020603050405020304" pitchFamily="18" charset="0"/>
              </a:rPr>
              <a:t>Where:</a:t>
            </a:r>
            <a:r>
              <a:rPr lang="en-US" sz="1400" dirty="0" smtClean="0">
                <a:latin typeface="Times New Roman" panose="02020603050405020304" pitchFamily="18" charset="0"/>
                <a:cs typeface="Times New Roman" panose="02020603050405020304" pitchFamily="18" charset="0"/>
              </a:rPr>
              <a:t>	Hilton Garden Inn El Paso/ University</a:t>
            </a:r>
          </a:p>
          <a:p>
            <a:r>
              <a:rPr lang="en-US" sz="1400" b="1" dirty="0" smtClean="0">
                <a:latin typeface="Times New Roman" panose="02020603050405020304" pitchFamily="18" charset="0"/>
                <a:cs typeface="Times New Roman" panose="02020603050405020304" pitchFamily="18" charset="0"/>
              </a:rPr>
              <a:t>Time:</a:t>
            </a:r>
            <a:r>
              <a:rPr lang="en-US" sz="1400" dirty="0" smtClean="0">
                <a:latin typeface="Times New Roman" panose="02020603050405020304" pitchFamily="18" charset="0"/>
                <a:cs typeface="Times New Roman" panose="02020603050405020304" pitchFamily="18" charset="0"/>
              </a:rPr>
              <a:t>	11:30 am to 1:00 pm</a:t>
            </a:r>
          </a:p>
          <a:p>
            <a:r>
              <a:rPr lang="en-US" sz="1400" b="1" dirty="0" smtClean="0">
                <a:latin typeface="Times New Roman" panose="02020603050405020304" pitchFamily="18" charset="0"/>
                <a:cs typeface="Times New Roman" panose="02020603050405020304" pitchFamily="18" charset="0"/>
              </a:rPr>
              <a:t>Address:</a:t>
            </a:r>
            <a:r>
              <a:rPr lang="en-US" sz="1400" dirty="0" smtClean="0">
                <a:latin typeface="Times New Roman" panose="02020603050405020304" pitchFamily="18" charset="0"/>
                <a:cs typeface="Times New Roman" panose="02020603050405020304" pitchFamily="18" charset="0"/>
              </a:rPr>
              <a:t>	111 W University Avenue, El Paso, TX 79902</a:t>
            </a:r>
          </a:p>
          <a:p>
            <a:r>
              <a:rPr lang="en-US" sz="1400" b="1" dirty="0" smtClean="0">
                <a:latin typeface="Times New Roman" panose="02020603050405020304" pitchFamily="18" charset="0"/>
                <a:cs typeface="Times New Roman" panose="02020603050405020304" pitchFamily="18" charset="0"/>
              </a:rPr>
              <a:t>Sponsor:</a:t>
            </a:r>
            <a:r>
              <a:rPr lang="en-US" sz="1400" dirty="0" smtClean="0">
                <a:latin typeface="Times New Roman" panose="02020603050405020304" pitchFamily="18" charset="0"/>
                <a:cs typeface="Times New Roman" panose="02020603050405020304" pitchFamily="18" charset="0"/>
              </a:rPr>
              <a:t>	AIA El Paso &amp; ASID El Paso Design Community</a:t>
            </a:r>
          </a:p>
          <a:p>
            <a:r>
              <a:rPr lang="en-US" sz="1400" dirty="0">
                <a:latin typeface="Times New Roman" panose="02020603050405020304" pitchFamily="18" charset="0"/>
                <a:cs typeface="Times New Roman" panose="02020603050405020304" pitchFamily="18" charset="0"/>
              </a:rPr>
              <a:t>	</a:t>
            </a:r>
          </a:p>
          <a:p>
            <a:r>
              <a:rPr lang="en-US" b="1" dirty="0" smtClean="0">
                <a:latin typeface="Times New Roman" panose="02020603050405020304" pitchFamily="18" charset="0"/>
                <a:cs typeface="Times New Roman" panose="02020603050405020304" pitchFamily="18" charset="0"/>
              </a:rPr>
              <a:t>Program/ AIA CEU</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hlinkClick r:id="rId3"/>
              </a:rPr>
              <a:t>SPECIFYING POLYASPARTIC FLOOR COATINGS</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Click on the link above to RSVP via </a:t>
            </a:r>
            <a:r>
              <a:rPr lang="en-US" sz="1400" dirty="0" err="1" smtClean="0">
                <a:latin typeface="Times New Roman" panose="02020603050405020304" pitchFamily="18" charset="0"/>
                <a:cs typeface="Times New Roman" panose="02020603050405020304" pitchFamily="18" charset="0"/>
              </a:rPr>
              <a:t>evite.com</a:t>
            </a:r>
            <a:endParaRPr lang="en-US" sz="1400"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6375400" y="1143001"/>
            <a:ext cx="2819400" cy="3354765"/>
          </a:xfrm>
          <a:prstGeom prst="rect">
            <a:avLst/>
          </a:prstGeom>
          <a:noFill/>
        </p:spPr>
        <p:txBody>
          <a:bodyPr wrap="square" rtlCol="0">
            <a:spAutoFit/>
          </a:bodyPr>
          <a:lstStyle/>
          <a:p>
            <a:r>
              <a:rPr lang="en-US" sz="1400" b="1" dirty="0" smtClean="0">
                <a:solidFill>
                  <a:schemeClr val="bg1"/>
                </a:solidFill>
                <a:latin typeface="Times New Roman" panose="02020603050405020304" pitchFamily="18" charset="0"/>
                <a:cs typeface="Times New Roman" panose="02020603050405020304" pitchFamily="18" charset="0"/>
              </a:rPr>
              <a:t>2016 Chapter Officers – Executive Committee</a:t>
            </a:r>
          </a:p>
          <a:p>
            <a:endParaRPr lang="en-US" sz="600" dirty="0">
              <a:solidFill>
                <a:schemeClr val="bg1"/>
              </a:solidFill>
              <a:latin typeface="Times New Roman" panose="02020603050405020304" pitchFamily="18" charset="0"/>
              <a:cs typeface="Times New Roman" panose="02020603050405020304" pitchFamily="18" charset="0"/>
            </a:endParaRP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President:	Mary J. Stills</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President Elect:	Rene Melendez</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Vice President:	Renee Jimenez</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Treasurer:	Paulina Lagos</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Secretary:	Bruno Vasquez</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Events Coordinator:	Jorge Loya</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Associates Director:	Vacant</a:t>
            </a:r>
          </a:p>
          <a:p>
            <a:pPr>
              <a:tabLst>
                <a:tab pos="1485900" algn="l"/>
              </a:tabLst>
            </a:pPr>
            <a:r>
              <a:rPr lang="en-US" sz="1200" dirty="0" smtClean="0">
                <a:solidFill>
                  <a:schemeClr val="bg1"/>
                </a:solidFill>
                <a:latin typeface="Times New Roman" panose="02020603050405020304" pitchFamily="18" charset="0"/>
                <a:cs typeface="Times New Roman" panose="02020603050405020304" pitchFamily="18" charset="0"/>
              </a:rPr>
              <a:t>AIA El Paso</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Executive Director:	Vacant</a:t>
            </a:r>
          </a:p>
          <a:p>
            <a:endParaRPr lang="en-US" sz="1400" b="1" dirty="0" smtClean="0">
              <a:solidFill>
                <a:schemeClr val="bg1"/>
              </a:solidFill>
              <a:latin typeface="Times New Roman" panose="02020603050405020304" pitchFamily="18" charset="0"/>
              <a:cs typeface="Times New Roman" panose="02020603050405020304" pitchFamily="18" charset="0"/>
            </a:endParaRPr>
          </a:p>
          <a:p>
            <a:r>
              <a:rPr lang="en-US" sz="1400" b="1" dirty="0" smtClean="0">
                <a:solidFill>
                  <a:schemeClr val="bg1"/>
                </a:solidFill>
                <a:latin typeface="Times New Roman" panose="02020603050405020304" pitchFamily="18" charset="0"/>
                <a:cs typeface="Times New Roman" panose="02020603050405020304" pitchFamily="18" charset="0"/>
              </a:rPr>
              <a:t>Chapter Positions</a:t>
            </a:r>
          </a:p>
          <a:p>
            <a:endParaRPr lang="en-US" sz="600" dirty="0" smtClean="0">
              <a:solidFill>
                <a:schemeClr val="bg1"/>
              </a:solidFill>
              <a:latin typeface="Times New Roman" panose="02020603050405020304" pitchFamily="18" charset="0"/>
              <a:cs typeface="Times New Roman" panose="02020603050405020304" pitchFamily="18" charset="0"/>
            </a:endParaRPr>
          </a:p>
          <a:p>
            <a:pPr>
              <a:tabLst>
                <a:tab pos="1431925" algn="l"/>
                <a:tab pos="1485900" algn="l"/>
              </a:tabLst>
            </a:pPr>
            <a:r>
              <a:rPr lang="en-US" sz="1200" dirty="0" smtClean="0">
                <a:solidFill>
                  <a:schemeClr val="bg1"/>
                </a:solidFill>
                <a:latin typeface="Times New Roman" panose="02020603050405020304" pitchFamily="18" charset="0"/>
                <a:cs typeface="Times New Roman" panose="02020603050405020304" pitchFamily="18" charset="0"/>
              </a:rPr>
              <a:t>Past President:	Jim Booher</a:t>
            </a:r>
          </a:p>
          <a:p>
            <a:pPr>
              <a:tabLst>
                <a:tab pos="1485900" algn="l"/>
              </a:tabLst>
            </a:pPr>
            <a:r>
              <a:rPr lang="en-US" sz="1200" dirty="0" smtClean="0">
                <a:solidFill>
                  <a:schemeClr val="bg1"/>
                </a:solidFill>
                <a:latin typeface="Times New Roman" panose="02020603050405020304" pitchFamily="18" charset="0"/>
                <a:cs typeface="Times New Roman" panose="02020603050405020304" pitchFamily="18" charset="0"/>
              </a:rPr>
              <a:t>TSA Director and</a:t>
            </a:r>
          </a:p>
          <a:p>
            <a:pPr>
              <a:tabLst>
                <a:tab pos="1431925" algn="l"/>
              </a:tabLst>
            </a:pPr>
            <a:r>
              <a:rPr lang="en-US" sz="1200" dirty="0" smtClean="0">
                <a:solidFill>
                  <a:schemeClr val="bg1"/>
                </a:solidFill>
                <a:latin typeface="Times New Roman" panose="02020603050405020304" pitchFamily="18" charset="0"/>
                <a:cs typeface="Times New Roman" panose="02020603050405020304" pitchFamily="18" charset="0"/>
              </a:rPr>
              <a:t>TAC Trustee:	Tommy Razloznik</a:t>
            </a:r>
          </a:p>
        </p:txBody>
      </p:sp>
      <p:sp>
        <p:nvSpPr>
          <p:cNvPr id="10" name="TextBox 9"/>
          <p:cNvSpPr txBox="1"/>
          <p:nvPr/>
        </p:nvSpPr>
        <p:spPr>
          <a:xfrm>
            <a:off x="4572000" y="619780"/>
            <a:ext cx="4572000" cy="523220"/>
          </a:xfrm>
          <a:prstGeom prst="rect">
            <a:avLst/>
          </a:prstGeom>
          <a:noFill/>
        </p:spPr>
        <p:txBody>
          <a:bodyPr wrap="square" rtlCol="0">
            <a:spAutoFit/>
          </a:bodyPr>
          <a:lstStyle/>
          <a:p>
            <a:pPr algn="r"/>
            <a:r>
              <a:rPr lang="en-US" sz="2800" dirty="0" smtClean="0">
                <a:latin typeface="Arial Black" panose="020B0A04020102020204" pitchFamily="34" charset="0"/>
              </a:rPr>
              <a:t>March, 2016</a:t>
            </a:r>
            <a:endParaRPr lang="en-US" sz="2800" dirty="0">
              <a:latin typeface="Arial Black" panose="020B0A04020102020204" pitchFamily="34" charset="0"/>
            </a:endParaRPr>
          </a:p>
        </p:txBody>
      </p:sp>
    </p:spTree>
    <p:extLst>
      <p:ext uri="{BB962C8B-B14F-4D97-AF65-F5344CB8AC3E}">
        <p14:creationId xmlns:p14="http://schemas.microsoft.com/office/powerpoint/2010/main" val="3509994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6" name="Rectangle 5"/>
          <p:cNvSpPr/>
          <p:nvPr/>
        </p:nvSpPr>
        <p:spPr>
          <a:xfrm>
            <a:off x="0" y="1143000"/>
            <a:ext cx="91440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4400" y="1156450"/>
            <a:ext cx="7315202" cy="4493538"/>
          </a:xfrm>
          <a:prstGeom prst="rect">
            <a:avLst/>
          </a:prstGeom>
          <a:noFill/>
        </p:spPr>
        <p:txBody>
          <a:bodyPr wrap="square" rtlCol="0">
            <a:spAutoFit/>
          </a:bodyPr>
          <a:lstStyle/>
          <a:p>
            <a:pPr algn="ctr"/>
            <a:r>
              <a:rPr lang="en-US" sz="2400" b="1" dirty="0" smtClean="0">
                <a:solidFill>
                  <a:srgbClr val="C00000"/>
                </a:solidFill>
                <a:latin typeface="Times New Roman" panose="02020603050405020304" pitchFamily="18" charset="0"/>
                <a:cs typeface="Times New Roman" panose="02020603050405020304" pitchFamily="18" charset="0"/>
              </a:rPr>
              <a:t>COMMITTEES</a:t>
            </a:r>
          </a:p>
          <a:p>
            <a:endParaRPr lang="en-US" sz="1400" b="1" dirty="0">
              <a:solidFill>
                <a:srgbClr val="C00000"/>
              </a:solidFill>
              <a:latin typeface="Times New Roman" panose="02020603050405020304" pitchFamily="18" charset="0"/>
              <a:cs typeface="Times New Roman" panose="02020603050405020304" pitchFamily="18" charset="0"/>
            </a:endParaRPr>
          </a:p>
          <a:p>
            <a:pPr algn="ctr"/>
            <a:endParaRPr lang="en-US" sz="12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Golf – Jorge Loya, Chair; Fred Perez, Edith </a:t>
            </a:r>
            <a:r>
              <a:rPr lang="en-US" sz="1600" dirty="0" err="1" smtClean="0">
                <a:latin typeface="Times New Roman" panose="02020603050405020304" pitchFamily="18" charset="0"/>
                <a:cs typeface="Times New Roman" panose="02020603050405020304" pitchFamily="18" charset="0"/>
              </a:rPr>
              <a:t>Manriquez</a:t>
            </a:r>
            <a:r>
              <a:rPr lang="en-US" sz="1600" dirty="0" smtClean="0">
                <a:latin typeface="Times New Roman" panose="02020603050405020304" pitchFamily="18" charset="0"/>
                <a:cs typeface="Times New Roman" panose="02020603050405020304" pitchFamily="18" charset="0"/>
              </a:rPr>
              <a:t>, Jorge Acosta, Vanessa Rocha, David Holguin</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Design Awards – Renee Jimenez, Chair; Nestor Infanzon</a:t>
            </a:r>
          </a:p>
          <a:p>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El Paso Chapter History – Vacant, Chair; Steve Bush, Carl Daniel, Morris Brown, Jorge Mora</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Fellowship – Nestor Infanzon, Chair; Jim Booher</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archTOBER – Jorge Loya, Chair; Michael Stills, Paulina Lagos, Marcella </a:t>
            </a:r>
            <a:r>
              <a:rPr lang="en-US" sz="1600" dirty="0" err="1" smtClean="0">
                <a:latin typeface="Times New Roman" panose="02020603050405020304" pitchFamily="18" charset="0"/>
                <a:cs typeface="Times New Roman" panose="02020603050405020304" pitchFamily="18" charset="0"/>
              </a:rPr>
              <a:t>Attolini</a:t>
            </a:r>
            <a:endParaRPr lang="en-US" sz="1600" dirty="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Awareness &amp; Advocacy – Vacant, Chair; Armando </a:t>
            </a:r>
            <a:r>
              <a:rPr lang="en-US" sz="1600" dirty="0" err="1" smtClean="0">
                <a:latin typeface="Times New Roman" panose="02020603050405020304" pitchFamily="18" charset="0"/>
                <a:cs typeface="Times New Roman" panose="02020603050405020304" pitchFamily="18" charset="0"/>
              </a:rPr>
              <a:t>Jimarez</a:t>
            </a:r>
            <a:r>
              <a:rPr lang="en-US" sz="1600" dirty="0" smtClean="0">
                <a:latin typeface="Times New Roman" panose="02020603050405020304" pitchFamily="18" charset="0"/>
                <a:cs typeface="Times New Roman" panose="02020603050405020304" pitchFamily="18" charset="0"/>
              </a:rPr>
              <a:t>, Phyllis Infanzon, Eugenio Mesta, Rene Melendez</a:t>
            </a:r>
            <a:endParaRPr lang="en-US" sz="16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8522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1066800"/>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76200"/>
            <a:ext cx="738231" cy="914400"/>
          </a:xfrm>
          <a:prstGeom prst="rect">
            <a:avLst/>
          </a:prstGeom>
        </p:spPr>
      </p:pic>
      <p:sp>
        <p:nvSpPr>
          <p:cNvPr id="6" name="TextBox 5"/>
          <p:cNvSpPr txBox="1"/>
          <p:nvPr/>
        </p:nvSpPr>
        <p:spPr>
          <a:xfrm>
            <a:off x="1424031" y="621268"/>
            <a:ext cx="4062369"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AIA EL PASO – 2016 </a:t>
            </a:r>
            <a:r>
              <a:rPr lang="en-US" b="1" dirty="0" smtClean="0">
                <a:latin typeface="Times New Roman" panose="02020603050405020304" pitchFamily="18" charset="0"/>
                <a:cs typeface="Times New Roman" panose="02020603050405020304" pitchFamily="18" charset="0"/>
              </a:rPr>
              <a:t>Chapter Banquet</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486400" y="0"/>
            <a:ext cx="36576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33400" y="914400"/>
            <a:ext cx="4419600" cy="6001643"/>
          </a:xfrm>
          <a:prstGeom prst="rect">
            <a:avLst/>
          </a:prstGeom>
          <a:noFill/>
        </p:spPr>
        <p:txBody>
          <a:bodyPr wrap="square" rtlCol="0">
            <a:spAutoFit/>
          </a:bodyPr>
          <a:lstStyle/>
          <a:p>
            <a:pPr algn="ctr"/>
            <a:endParaRPr lang="en-US" sz="2400" b="1" dirty="0" smtClean="0">
              <a:solidFill>
                <a:srgbClr val="C00000"/>
              </a:solidFill>
              <a:latin typeface="Times New Roman" panose="02020603050405020304" pitchFamily="18" charset="0"/>
              <a:cs typeface="Times New Roman" panose="02020603050405020304" pitchFamily="18" charset="0"/>
            </a:endParaRPr>
          </a:p>
          <a:p>
            <a:pPr algn="ctr"/>
            <a:r>
              <a:rPr lang="en-US" sz="1200" dirty="0" smtClean="0">
                <a:latin typeface="Times New Roman" panose="02020603050405020304" pitchFamily="18" charset="0"/>
                <a:cs typeface="Times New Roman" panose="02020603050405020304" pitchFamily="18" charset="0"/>
              </a:rPr>
              <a:t>The El Paso Chapter of the American Institute of Architects cordially invites you to attend an evening of camaraderie amongst El Paso’s talented architects during the</a:t>
            </a:r>
          </a:p>
          <a:p>
            <a:pPr algn="ctr"/>
            <a:r>
              <a:rPr lang="en-US" sz="1200" dirty="0" smtClean="0">
                <a:latin typeface="Times New Roman" panose="02020603050405020304" pitchFamily="18" charset="0"/>
                <a:cs typeface="Times New Roman" panose="02020603050405020304" pitchFamily="18" charset="0"/>
              </a:rPr>
              <a:t>2016 AIA El Paso Chapter Banquet.</a:t>
            </a:r>
          </a:p>
          <a:p>
            <a:pPr algn="ctr"/>
            <a:endParaRPr lang="en-US" sz="1200" dirty="0">
              <a:latin typeface="Times New Roman" panose="02020603050405020304" pitchFamily="18" charset="0"/>
              <a:cs typeface="Times New Roman" panose="02020603050405020304" pitchFamily="18" charset="0"/>
            </a:endParaRPr>
          </a:p>
          <a:p>
            <a:pPr algn="ctr"/>
            <a:r>
              <a:rPr lang="en-US" sz="1200" dirty="0" smtClean="0">
                <a:latin typeface="Times New Roman" panose="02020603050405020304" pitchFamily="18" charset="0"/>
                <a:cs typeface="Times New Roman" panose="02020603050405020304" pitchFamily="18" charset="0"/>
              </a:rPr>
              <a:t>The 2016 Design Award winners of the AIA El Paso Chapter will be recognized for their excellence in architecture.</a:t>
            </a:r>
          </a:p>
          <a:p>
            <a:pPr algn="ctr"/>
            <a:endParaRPr lang="en-US" sz="1200" dirty="0">
              <a:latin typeface="Times New Roman" panose="02020603050405020304" pitchFamily="18" charset="0"/>
              <a:cs typeface="Times New Roman" panose="02020603050405020304" pitchFamily="18" charset="0"/>
            </a:endParaRPr>
          </a:p>
          <a:p>
            <a:pPr algn="ctr"/>
            <a:r>
              <a:rPr lang="en-US" sz="1200" dirty="0" smtClean="0">
                <a:latin typeface="Times New Roman" panose="02020603050405020304" pitchFamily="18" charset="0"/>
                <a:cs typeface="Times New Roman" panose="02020603050405020304" pitchFamily="18" charset="0"/>
              </a:rPr>
              <a:t>The American Institute of Architects through its</a:t>
            </a:r>
          </a:p>
          <a:p>
            <a:pPr algn="ctr"/>
            <a:r>
              <a:rPr lang="en-US" sz="1200" dirty="0" smtClean="0">
                <a:latin typeface="Times New Roman" panose="02020603050405020304" pitchFamily="18" charset="0"/>
                <a:cs typeface="Times New Roman" panose="02020603050405020304" pitchFamily="18" charset="0"/>
              </a:rPr>
              <a:t>El Paso Chapter is proud to present the:</a:t>
            </a:r>
          </a:p>
          <a:p>
            <a:pPr algn="ctr"/>
            <a:r>
              <a:rPr lang="en-US" sz="1200" dirty="0" smtClean="0">
                <a:latin typeface="Times New Roman" panose="02020603050405020304" pitchFamily="18" charset="0"/>
                <a:cs typeface="Times New Roman" panose="02020603050405020304" pitchFamily="18" charset="0"/>
              </a:rPr>
              <a:t>2016 AIA El Paso Chapter Banquet</a:t>
            </a:r>
          </a:p>
          <a:p>
            <a:pPr algn="ctr"/>
            <a:r>
              <a:rPr lang="en-US" sz="1200" dirty="0" err="1" smtClean="0">
                <a:latin typeface="Times New Roman" panose="02020603050405020304" pitchFamily="18" charset="0"/>
                <a:cs typeface="Times New Roman" panose="02020603050405020304" pitchFamily="18" charset="0"/>
              </a:rPr>
              <a:t>Ardovino’s</a:t>
            </a:r>
            <a:r>
              <a:rPr lang="en-US" sz="1200" dirty="0" smtClean="0">
                <a:latin typeface="Times New Roman" panose="02020603050405020304" pitchFamily="18" charset="0"/>
                <a:cs typeface="Times New Roman" panose="02020603050405020304" pitchFamily="18" charset="0"/>
              </a:rPr>
              <a:t> Desert Crossing</a:t>
            </a:r>
          </a:p>
          <a:p>
            <a:pPr algn="ctr"/>
            <a:r>
              <a:rPr lang="en-US" sz="1200" dirty="0" smtClean="0">
                <a:latin typeface="Times New Roman" panose="02020603050405020304" pitchFamily="18" charset="0"/>
                <a:cs typeface="Times New Roman" panose="02020603050405020304" pitchFamily="18" charset="0"/>
              </a:rPr>
              <a:t>1 </a:t>
            </a:r>
            <a:r>
              <a:rPr lang="en-US" sz="1200" dirty="0" err="1" smtClean="0">
                <a:latin typeface="Times New Roman" panose="02020603050405020304" pitchFamily="18" charset="0"/>
                <a:cs typeface="Times New Roman" panose="02020603050405020304" pitchFamily="18" charset="0"/>
              </a:rPr>
              <a:t>Ardovino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Dr</a:t>
            </a:r>
            <a:r>
              <a:rPr lang="en-US" sz="1200" dirty="0" smtClean="0">
                <a:latin typeface="Times New Roman" panose="02020603050405020304" pitchFamily="18" charset="0"/>
                <a:cs typeface="Times New Roman" panose="02020603050405020304" pitchFamily="18" charset="0"/>
              </a:rPr>
              <a:t>, Sunland Park NM 88063</a:t>
            </a:r>
          </a:p>
          <a:p>
            <a:pPr algn="ctr"/>
            <a:r>
              <a:rPr lang="en-US" sz="1200" dirty="0" smtClean="0">
                <a:latin typeface="Times New Roman" panose="02020603050405020304" pitchFamily="18" charset="0"/>
                <a:cs typeface="Times New Roman" panose="02020603050405020304" pitchFamily="18" charset="0"/>
              </a:rPr>
              <a:t>October 7, 2016 from 6:00 pm to 10:00 pm</a:t>
            </a:r>
          </a:p>
          <a:p>
            <a:pPr algn="ctr"/>
            <a:r>
              <a:rPr lang="en-US" sz="1200" dirty="0" smtClean="0">
                <a:latin typeface="Times New Roman" panose="02020603050405020304" pitchFamily="18" charset="0"/>
                <a:cs typeface="Times New Roman" panose="02020603050405020304" pitchFamily="18" charset="0"/>
              </a:rPr>
              <a:t>Formal Attire</a:t>
            </a:r>
          </a:p>
          <a:p>
            <a:pPr algn="ctr"/>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Sponsorship Opportunities:</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pPr algn="ctr"/>
            <a:r>
              <a:rPr lang="en-US" sz="1200" dirty="0" smtClean="0">
                <a:latin typeface="Times New Roman" panose="02020603050405020304" pitchFamily="18" charset="0"/>
                <a:cs typeface="Times New Roman" panose="02020603050405020304" pitchFamily="18" charset="0"/>
              </a:rPr>
              <a:t>For Information Contact:</a:t>
            </a:r>
          </a:p>
          <a:p>
            <a:pPr algn="ctr"/>
            <a:r>
              <a:rPr lang="en-US" sz="1200" dirty="0" smtClean="0">
                <a:latin typeface="Times New Roman" panose="02020603050405020304" pitchFamily="18" charset="0"/>
                <a:cs typeface="Times New Roman" panose="02020603050405020304" pitchFamily="18" charset="0"/>
              </a:rPr>
              <a:t>Renee Jimenez at 915.587.8023 or </a:t>
            </a:r>
            <a:r>
              <a:rPr lang="en-US" sz="1200" dirty="0" smtClean="0">
                <a:latin typeface="Times New Roman" panose="02020603050405020304" pitchFamily="18" charset="0"/>
                <a:cs typeface="Times New Roman" panose="02020603050405020304" pitchFamily="18" charset="0"/>
                <a:hlinkClick r:id="rId3"/>
              </a:rPr>
              <a:t>rjimenez@mnkarchitects.com</a:t>
            </a:r>
            <a:endParaRPr lang="en-US" sz="1200" dirty="0">
              <a:latin typeface="Times New Roman" panose="02020603050405020304" pitchFamily="18" charset="0"/>
              <a:cs typeface="Times New Roman" panose="02020603050405020304" pitchFamily="18" charset="0"/>
            </a:endParaRPr>
          </a:p>
        </p:txBody>
      </p:sp>
      <p:sp>
        <p:nvSpPr>
          <p:cNvPr id="8" name="Rectangle 7"/>
          <p:cNvSpPr/>
          <p:nvPr/>
        </p:nvSpPr>
        <p:spPr>
          <a:xfrm>
            <a:off x="533400" y="4515386"/>
            <a:ext cx="4419600" cy="149096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62000" y="4515386"/>
            <a:ext cx="1219200" cy="646331"/>
          </a:xfrm>
          <a:prstGeom prst="rect">
            <a:avLst/>
          </a:prstGeom>
          <a:noFill/>
        </p:spPr>
        <p:txBody>
          <a:bodyPr wrap="square" rtlCol="0">
            <a:spAutoFit/>
          </a:bodyPr>
          <a:lstStyle/>
          <a:p>
            <a:pPr algn="ctr"/>
            <a:r>
              <a:rPr lang="en-US" sz="1200" dirty="0" smtClean="0">
                <a:latin typeface="Times New Roman" panose="02020603050405020304" pitchFamily="18" charset="0"/>
                <a:cs typeface="Times New Roman" panose="02020603050405020304" pitchFamily="18" charset="0"/>
              </a:rPr>
              <a:t>Gold Level</a:t>
            </a:r>
          </a:p>
          <a:p>
            <a:pPr algn="ctr"/>
            <a:r>
              <a:rPr lang="en-US" sz="1200" dirty="0" smtClean="0">
                <a:latin typeface="Times New Roman" panose="02020603050405020304" pitchFamily="18" charset="0"/>
                <a:cs typeface="Times New Roman" panose="02020603050405020304" pitchFamily="18" charset="0"/>
              </a:rPr>
              <a:t>(8 tickets)</a:t>
            </a:r>
          </a:p>
          <a:p>
            <a:pPr algn="ctr"/>
            <a:r>
              <a:rPr lang="en-US" sz="1200" dirty="0" smtClean="0">
                <a:latin typeface="Times New Roman" panose="02020603050405020304" pitchFamily="18" charset="0"/>
                <a:cs typeface="Times New Roman" panose="02020603050405020304" pitchFamily="18" charset="0"/>
              </a:rPr>
              <a:t>$2,000 donation</a:t>
            </a:r>
          </a:p>
        </p:txBody>
      </p:sp>
      <p:sp>
        <p:nvSpPr>
          <p:cNvPr id="10" name="TextBox 9"/>
          <p:cNvSpPr txBox="1"/>
          <p:nvPr/>
        </p:nvSpPr>
        <p:spPr>
          <a:xfrm>
            <a:off x="3505200" y="4515386"/>
            <a:ext cx="1219200" cy="646331"/>
          </a:xfrm>
          <a:prstGeom prst="rect">
            <a:avLst/>
          </a:prstGeom>
          <a:noFill/>
        </p:spPr>
        <p:txBody>
          <a:bodyPr wrap="square" rtlCol="0">
            <a:spAutoFit/>
          </a:bodyPr>
          <a:lstStyle/>
          <a:p>
            <a:pPr algn="ctr"/>
            <a:r>
              <a:rPr lang="en-US" sz="1200" dirty="0" smtClean="0">
                <a:latin typeface="Times New Roman" panose="02020603050405020304" pitchFamily="18" charset="0"/>
                <a:cs typeface="Times New Roman" panose="02020603050405020304" pitchFamily="18" charset="0"/>
              </a:rPr>
              <a:t>Bronze Level</a:t>
            </a:r>
          </a:p>
          <a:p>
            <a:pPr algn="ctr"/>
            <a:r>
              <a:rPr lang="en-US" sz="1200" dirty="0" smtClean="0">
                <a:latin typeface="Times New Roman" panose="02020603050405020304" pitchFamily="18" charset="0"/>
                <a:cs typeface="Times New Roman" panose="02020603050405020304" pitchFamily="18" charset="0"/>
              </a:rPr>
              <a:t>(2 tickets)</a:t>
            </a:r>
          </a:p>
          <a:p>
            <a:pPr algn="ctr"/>
            <a:r>
              <a:rPr lang="en-US" sz="1200" dirty="0" smtClean="0">
                <a:latin typeface="Times New Roman" panose="02020603050405020304" pitchFamily="18" charset="0"/>
                <a:cs typeface="Times New Roman" panose="02020603050405020304" pitchFamily="18" charset="0"/>
              </a:rPr>
              <a:t>$500 donation</a:t>
            </a:r>
          </a:p>
        </p:txBody>
      </p:sp>
      <p:sp>
        <p:nvSpPr>
          <p:cNvPr id="11" name="TextBox 10"/>
          <p:cNvSpPr txBox="1"/>
          <p:nvPr/>
        </p:nvSpPr>
        <p:spPr>
          <a:xfrm>
            <a:off x="2133600" y="4515386"/>
            <a:ext cx="1219200" cy="646331"/>
          </a:xfrm>
          <a:prstGeom prst="rect">
            <a:avLst/>
          </a:prstGeom>
          <a:noFill/>
        </p:spPr>
        <p:txBody>
          <a:bodyPr wrap="square" rtlCol="0">
            <a:spAutoFit/>
          </a:bodyPr>
          <a:lstStyle/>
          <a:p>
            <a:pPr algn="ctr"/>
            <a:r>
              <a:rPr lang="en-US" sz="1200" dirty="0" smtClean="0">
                <a:latin typeface="Times New Roman" panose="02020603050405020304" pitchFamily="18" charset="0"/>
                <a:cs typeface="Times New Roman" panose="02020603050405020304" pitchFamily="18" charset="0"/>
              </a:rPr>
              <a:t>Silver Level</a:t>
            </a:r>
          </a:p>
          <a:p>
            <a:pPr algn="ctr"/>
            <a:r>
              <a:rPr lang="en-US" sz="1200" dirty="0" smtClean="0">
                <a:latin typeface="Times New Roman" panose="02020603050405020304" pitchFamily="18" charset="0"/>
                <a:cs typeface="Times New Roman" panose="02020603050405020304" pitchFamily="18" charset="0"/>
              </a:rPr>
              <a:t>(4 tickets)</a:t>
            </a:r>
          </a:p>
          <a:p>
            <a:pPr algn="ctr"/>
            <a:r>
              <a:rPr lang="en-US" sz="1200" dirty="0" smtClean="0">
                <a:latin typeface="Times New Roman" panose="02020603050405020304" pitchFamily="18" charset="0"/>
                <a:cs typeface="Times New Roman" panose="02020603050405020304" pitchFamily="18" charset="0"/>
              </a:rPr>
              <a:t>$1,000 donation</a:t>
            </a:r>
          </a:p>
        </p:txBody>
      </p:sp>
      <p:sp>
        <p:nvSpPr>
          <p:cNvPr id="12" name="TextBox 11"/>
          <p:cNvSpPr txBox="1"/>
          <p:nvPr/>
        </p:nvSpPr>
        <p:spPr>
          <a:xfrm>
            <a:off x="914400" y="5127119"/>
            <a:ext cx="914400" cy="784830"/>
          </a:xfrm>
          <a:prstGeom prst="rect">
            <a:avLst/>
          </a:prstGeom>
          <a:solidFill>
            <a:schemeClr val="bg1">
              <a:lumMod val="85000"/>
            </a:schemeClr>
          </a:solidFill>
        </p:spPr>
        <p:txBody>
          <a:bodyPr wrap="square" rtlCol="0">
            <a:spAutoFit/>
          </a:bodyPr>
          <a:lstStyle/>
          <a:p>
            <a:pPr algn="ctr"/>
            <a:r>
              <a:rPr lang="en-US" sz="1500" dirty="0" smtClean="0">
                <a:solidFill>
                  <a:schemeClr val="bg1">
                    <a:lumMod val="50000"/>
                  </a:schemeClr>
                </a:solidFill>
                <a:latin typeface="Times New Roman" panose="02020603050405020304" pitchFamily="18" charset="0"/>
                <a:cs typeface="Times New Roman" panose="02020603050405020304" pitchFamily="18" charset="0"/>
              </a:rPr>
              <a:t>YOUR</a:t>
            </a:r>
          </a:p>
          <a:p>
            <a:pPr algn="ctr"/>
            <a:r>
              <a:rPr lang="en-US" sz="1500" dirty="0" smtClean="0">
                <a:solidFill>
                  <a:schemeClr val="bg1">
                    <a:lumMod val="50000"/>
                  </a:schemeClr>
                </a:solidFill>
                <a:latin typeface="Times New Roman" panose="02020603050405020304" pitchFamily="18" charset="0"/>
                <a:cs typeface="Times New Roman" panose="02020603050405020304" pitchFamily="18" charset="0"/>
              </a:rPr>
              <a:t>LOGO</a:t>
            </a:r>
          </a:p>
          <a:p>
            <a:pPr algn="ctr"/>
            <a:r>
              <a:rPr lang="en-US" sz="1500" dirty="0" smtClean="0">
                <a:solidFill>
                  <a:schemeClr val="bg1">
                    <a:lumMod val="50000"/>
                  </a:schemeClr>
                </a:solidFill>
                <a:latin typeface="Times New Roman" panose="02020603050405020304" pitchFamily="18" charset="0"/>
                <a:cs typeface="Times New Roman" panose="02020603050405020304" pitchFamily="18" charset="0"/>
              </a:rPr>
              <a:t>HERE</a:t>
            </a:r>
          </a:p>
        </p:txBody>
      </p:sp>
      <p:sp>
        <p:nvSpPr>
          <p:cNvPr id="13" name="TextBox 12"/>
          <p:cNvSpPr txBox="1"/>
          <p:nvPr/>
        </p:nvSpPr>
        <p:spPr>
          <a:xfrm>
            <a:off x="2286000" y="5127119"/>
            <a:ext cx="914400" cy="784830"/>
          </a:xfrm>
          <a:prstGeom prst="rect">
            <a:avLst/>
          </a:prstGeom>
          <a:solidFill>
            <a:schemeClr val="bg1">
              <a:lumMod val="85000"/>
            </a:schemeClr>
          </a:solidFill>
        </p:spPr>
        <p:txBody>
          <a:bodyPr wrap="square" rtlCol="0">
            <a:spAutoFit/>
          </a:bodyPr>
          <a:lstStyle/>
          <a:p>
            <a:pPr algn="ctr"/>
            <a:r>
              <a:rPr lang="en-US" sz="1500" dirty="0" smtClean="0">
                <a:solidFill>
                  <a:schemeClr val="bg1">
                    <a:lumMod val="50000"/>
                  </a:schemeClr>
                </a:solidFill>
                <a:latin typeface="Times New Roman" panose="02020603050405020304" pitchFamily="18" charset="0"/>
                <a:cs typeface="Times New Roman" panose="02020603050405020304" pitchFamily="18" charset="0"/>
              </a:rPr>
              <a:t>YOUR</a:t>
            </a:r>
          </a:p>
          <a:p>
            <a:pPr algn="ctr"/>
            <a:r>
              <a:rPr lang="en-US" sz="1500" dirty="0" smtClean="0">
                <a:solidFill>
                  <a:schemeClr val="bg1">
                    <a:lumMod val="50000"/>
                  </a:schemeClr>
                </a:solidFill>
                <a:latin typeface="Times New Roman" panose="02020603050405020304" pitchFamily="18" charset="0"/>
                <a:cs typeface="Times New Roman" panose="02020603050405020304" pitchFamily="18" charset="0"/>
              </a:rPr>
              <a:t>LOGO</a:t>
            </a:r>
          </a:p>
          <a:p>
            <a:pPr algn="ctr"/>
            <a:r>
              <a:rPr lang="en-US" sz="1500" dirty="0" smtClean="0">
                <a:solidFill>
                  <a:schemeClr val="bg1">
                    <a:lumMod val="50000"/>
                  </a:schemeClr>
                </a:solidFill>
                <a:latin typeface="Times New Roman" panose="02020603050405020304" pitchFamily="18" charset="0"/>
                <a:cs typeface="Times New Roman" panose="02020603050405020304" pitchFamily="18" charset="0"/>
              </a:rPr>
              <a:t>HERE</a:t>
            </a:r>
          </a:p>
        </p:txBody>
      </p:sp>
      <p:sp>
        <p:nvSpPr>
          <p:cNvPr id="14" name="TextBox 13"/>
          <p:cNvSpPr txBox="1"/>
          <p:nvPr/>
        </p:nvSpPr>
        <p:spPr>
          <a:xfrm>
            <a:off x="3657600" y="5127119"/>
            <a:ext cx="914400" cy="784830"/>
          </a:xfrm>
          <a:prstGeom prst="rect">
            <a:avLst/>
          </a:prstGeom>
          <a:solidFill>
            <a:schemeClr val="bg1">
              <a:lumMod val="85000"/>
            </a:schemeClr>
          </a:solidFill>
        </p:spPr>
        <p:txBody>
          <a:bodyPr wrap="square" rtlCol="0">
            <a:spAutoFit/>
          </a:bodyPr>
          <a:lstStyle/>
          <a:p>
            <a:pPr algn="ctr"/>
            <a:r>
              <a:rPr lang="en-US" sz="1500" dirty="0" smtClean="0">
                <a:solidFill>
                  <a:schemeClr val="bg1">
                    <a:lumMod val="50000"/>
                  </a:schemeClr>
                </a:solidFill>
                <a:latin typeface="Times New Roman" panose="02020603050405020304" pitchFamily="18" charset="0"/>
                <a:cs typeface="Times New Roman" panose="02020603050405020304" pitchFamily="18" charset="0"/>
              </a:rPr>
              <a:t>YOUR</a:t>
            </a:r>
          </a:p>
          <a:p>
            <a:pPr algn="ctr"/>
            <a:r>
              <a:rPr lang="en-US" sz="1500" dirty="0" smtClean="0">
                <a:solidFill>
                  <a:schemeClr val="bg1">
                    <a:lumMod val="50000"/>
                  </a:schemeClr>
                </a:solidFill>
                <a:latin typeface="Times New Roman" panose="02020603050405020304" pitchFamily="18" charset="0"/>
                <a:cs typeface="Times New Roman" panose="02020603050405020304" pitchFamily="18" charset="0"/>
              </a:rPr>
              <a:t>LOGO</a:t>
            </a:r>
          </a:p>
          <a:p>
            <a:pPr algn="ctr"/>
            <a:r>
              <a:rPr lang="en-US" sz="1500" dirty="0" smtClean="0">
                <a:solidFill>
                  <a:schemeClr val="bg1">
                    <a:lumMod val="50000"/>
                  </a:schemeClr>
                </a:solidFill>
                <a:latin typeface="Times New Roman" panose="02020603050405020304" pitchFamily="18" charset="0"/>
                <a:cs typeface="Times New Roman" panose="02020603050405020304" pitchFamily="18" charset="0"/>
              </a:rPr>
              <a:t>HERE</a:t>
            </a:r>
          </a:p>
        </p:txBody>
      </p:sp>
      <p:sp>
        <p:nvSpPr>
          <p:cNvPr id="15" name="TextBox 14"/>
          <p:cNvSpPr txBox="1"/>
          <p:nvPr/>
        </p:nvSpPr>
        <p:spPr>
          <a:xfrm>
            <a:off x="5486400" y="685800"/>
            <a:ext cx="3657600" cy="6078587"/>
          </a:xfrm>
          <a:prstGeom prst="rect">
            <a:avLst/>
          </a:prstGeom>
          <a:noFill/>
        </p:spPr>
        <p:txBody>
          <a:bodyPr wrap="square" rtlCol="0">
            <a:spAutoFit/>
          </a:bodyPr>
          <a:lstStyle/>
          <a:p>
            <a:r>
              <a:rPr lang="en-US" sz="1200" b="1" dirty="0" smtClean="0">
                <a:solidFill>
                  <a:schemeClr val="bg1"/>
                </a:solidFill>
                <a:latin typeface="Times New Roman" panose="02020603050405020304" pitchFamily="18" charset="0"/>
                <a:cs typeface="Times New Roman" panose="02020603050405020304" pitchFamily="18" charset="0"/>
              </a:rPr>
              <a:t>About the Guest Speaker:</a:t>
            </a:r>
            <a:endParaRPr lang="en-US" sz="1200" dirty="0" smtClean="0">
              <a:solidFill>
                <a:schemeClr val="bg1"/>
              </a:solidFill>
              <a:latin typeface="Times New Roman" panose="02020603050405020304" pitchFamily="18" charset="0"/>
              <a:cs typeface="Times New Roman" panose="02020603050405020304" pitchFamily="18" charset="0"/>
            </a:endParaRPr>
          </a:p>
          <a:p>
            <a:r>
              <a:rPr lang="en-US" sz="1100" dirty="0" smtClean="0">
                <a:solidFill>
                  <a:schemeClr val="bg1"/>
                </a:solidFill>
                <a:latin typeface="Times New Roman" panose="02020603050405020304" pitchFamily="18" charset="0"/>
                <a:cs typeface="Times New Roman" panose="02020603050405020304" pitchFamily="18" charset="0"/>
              </a:rPr>
              <a:t>Brantley Hightower, AIA,  LEED AP, Founding Principal of HIWORKS in San Antonio, Brantley received a Bachelor of Arts and Bachelor of Architecture from the University of Texas at Austin as well as a Masters of Architecture from Princeton University. Before founding </a:t>
            </a:r>
            <a:r>
              <a:rPr lang="en-US" sz="1100" dirty="0" err="1" smtClean="0">
                <a:solidFill>
                  <a:schemeClr val="bg1"/>
                </a:solidFill>
                <a:latin typeface="Times New Roman" panose="02020603050405020304" pitchFamily="18" charset="0"/>
                <a:cs typeface="Times New Roman" panose="02020603050405020304" pitchFamily="18" charset="0"/>
              </a:rPr>
              <a:t>HiWorks</a:t>
            </a:r>
            <a:r>
              <a:rPr lang="en-US" sz="1100" dirty="0" smtClean="0">
                <a:solidFill>
                  <a:schemeClr val="bg1"/>
                </a:solidFill>
                <a:latin typeface="Times New Roman" panose="02020603050405020304" pitchFamily="18" charset="0"/>
                <a:cs typeface="Times New Roman" panose="02020603050405020304" pitchFamily="18" charset="0"/>
              </a:rPr>
              <a:t>, he worked for Perkins &amp; Will in Chicago, Max Levy Architects in Dallas and </a:t>
            </a:r>
            <a:r>
              <a:rPr lang="en-US" sz="1100" dirty="0" err="1" smtClean="0">
                <a:solidFill>
                  <a:schemeClr val="bg1"/>
                </a:solidFill>
                <a:latin typeface="Times New Roman" panose="02020603050405020304" pitchFamily="18" charset="0"/>
                <a:cs typeface="Times New Roman" panose="02020603050405020304" pitchFamily="18" charset="0"/>
              </a:rPr>
              <a:t>Lake|Flato</a:t>
            </a:r>
            <a:r>
              <a:rPr lang="en-US" sz="1100" dirty="0" smtClean="0">
                <a:solidFill>
                  <a:schemeClr val="bg1"/>
                </a:solidFill>
                <a:latin typeface="Times New Roman" panose="02020603050405020304" pitchFamily="18" charset="0"/>
                <a:cs typeface="Times New Roman" panose="02020603050405020304" pitchFamily="18" charset="0"/>
              </a:rPr>
              <a:t> Architects in San Antonio. His design work outside these offices has won numerous awards and has been exhibited in Arizona, New York, New Jersey, Texas and Washington, D.C.</a:t>
            </a:r>
          </a:p>
          <a:p>
            <a:endParaRPr lang="en-US" sz="1100" dirty="0">
              <a:solidFill>
                <a:schemeClr val="bg1"/>
              </a:solidFill>
              <a:latin typeface="Times New Roman" panose="02020603050405020304" pitchFamily="18" charset="0"/>
              <a:cs typeface="Times New Roman" panose="02020603050405020304" pitchFamily="18" charset="0"/>
            </a:endParaRPr>
          </a:p>
          <a:p>
            <a:r>
              <a:rPr lang="en-US" sz="1100" dirty="0" smtClean="0">
                <a:solidFill>
                  <a:schemeClr val="bg1"/>
                </a:solidFill>
                <a:latin typeface="Times New Roman" panose="02020603050405020304" pitchFamily="18" charset="0"/>
                <a:cs typeface="Times New Roman" panose="02020603050405020304" pitchFamily="18" charset="0"/>
              </a:rPr>
              <a:t>Brantley has taught at a number of schools including the University of Texas at Austin &amp; Arlington, Texas Tech University and Trinity University. He is also a regular contributor to Texas Architect magazine and has had essays published in Platform, Constructs, Pidgin and Clog architectural journals. His first book, The Courthouses of Central Texas was published earlier this year by the University of Texas Press.</a:t>
            </a:r>
          </a:p>
          <a:p>
            <a:endParaRPr lang="en-US" sz="1200" b="1" dirty="0" smtClean="0">
              <a:solidFill>
                <a:schemeClr val="bg1"/>
              </a:solidFill>
              <a:latin typeface="Times New Roman" panose="02020603050405020304" pitchFamily="18" charset="0"/>
              <a:cs typeface="Times New Roman" panose="02020603050405020304" pitchFamily="18" charset="0"/>
            </a:endParaRPr>
          </a:p>
          <a:p>
            <a:endParaRPr lang="en-US" sz="1200" b="1" dirty="0">
              <a:solidFill>
                <a:schemeClr val="bg1"/>
              </a:solidFill>
              <a:latin typeface="Times New Roman" panose="02020603050405020304" pitchFamily="18" charset="0"/>
              <a:cs typeface="Times New Roman" panose="02020603050405020304" pitchFamily="18" charset="0"/>
            </a:endParaRPr>
          </a:p>
          <a:p>
            <a:r>
              <a:rPr lang="en-US" sz="1200" b="1" dirty="0" smtClean="0">
                <a:solidFill>
                  <a:schemeClr val="bg1"/>
                </a:solidFill>
                <a:latin typeface="Times New Roman" panose="02020603050405020304" pitchFamily="18" charset="0"/>
                <a:cs typeface="Times New Roman" panose="02020603050405020304" pitchFamily="18" charset="0"/>
              </a:rPr>
              <a:t>Admission Price:</a:t>
            </a:r>
            <a:endParaRPr lang="en-US" sz="1200" dirty="0" smtClean="0">
              <a:solidFill>
                <a:schemeClr val="bg1"/>
              </a:solidFill>
              <a:latin typeface="Times New Roman" panose="02020603050405020304" pitchFamily="18" charset="0"/>
              <a:cs typeface="Times New Roman" panose="02020603050405020304" pitchFamily="18" charset="0"/>
            </a:endParaRPr>
          </a:p>
          <a:p>
            <a:pPr>
              <a:tabLst>
                <a:tab pos="1600200" algn="l"/>
              </a:tabLst>
            </a:pPr>
            <a:r>
              <a:rPr lang="en-US" sz="1200" b="1" dirty="0" smtClean="0">
                <a:solidFill>
                  <a:schemeClr val="bg1"/>
                </a:solidFill>
                <a:latin typeface="Times New Roman" panose="02020603050405020304" pitchFamily="18" charset="0"/>
                <a:cs typeface="Times New Roman" panose="02020603050405020304" pitchFamily="18" charset="0"/>
              </a:rPr>
              <a:t>January to March	$40.00 per person</a:t>
            </a:r>
          </a:p>
          <a:p>
            <a:pPr>
              <a:tabLst>
                <a:tab pos="1600200" algn="l"/>
              </a:tabLst>
            </a:pP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solidFill>
                  <a:schemeClr val="bg1"/>
                </a:solidFill>
                <a:latin typeface="Times New Roman" panose="02020603050405020304" pitchFamily="18" charset="0"/>
                <a:cs typeface="Times New Roman" panose="02020603050405020304" pitchFamily="18" charset="0"/>
              </a:rPr>
              <a:t>$350.00 reserved table for 8</a:t>
            </a:r>
          </a:p>
          <a:p>
            <a:pPr>
              <a:tabLst>
                <a:tab pos="1600200" algn="l"/>
              </a:tabLst>
            </a:pPr>
            <a:endParaRPr lang="en-US" sz="1200" b="1" dirty="0">
              <a:solidFill>
                <a:schemeClr val="bg1"/>
              </a:solidFill>
              <a:latin typeface="Times New Roman" panose="02020603050405020304" pitchFamily="18" charset="0"/>
              <a:cs typeface="Times New Roman" panose="02020603050405020304" pitchFamily="18" charset="0"/>
            </a:endParaRPr>
          </a:p>
          <a:p>
            <a:pPr>
              <a:tabLst>
                <a:tab pos="1600200" algn="l"/>
              </a:tabLst>
            </a:pPr>
            <a:r>
              <a:rPr lang="en-US" sz="1200" b="1" dirty="0" smtClean="0">
                <a:solidFill>
                  <a:schemeClr val="bg1"/>
                </a:solidFill>
                <a:latin typeface="Times New Roman" panose="02020603050405020304" pitchFamily="18" charset="0"/>
                <a:cs typeface="Times New Roman" panose="02020603050405020304" pitchFamily="18" charset="0"/>
              </a:rPr>
              <a:t>April to June	$50.00 per person</a:t>
            </a:r>
          </a:p>
          <a:p>
            <a:pPr>
              <a:tabLst>
                <a:tab pos="1600200" algn="l"/>
              </a:tabLst>
            </a:pP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solidFill>
                  <a:schemeClr val="bg1"/>
                </a:solidFill>
                <a:latin typeface="Times New Roman" panose="02020603050405020304" pitchFamily="18" charset="0"/>
                <a:cs typeface="Times New Roman" panose="02020603050405020304" pitchFamily="18" charset="0"/>
              </a:rPr>
              <a:t>$450.00 reserved table for 8</a:t>
            </a:r>
          </a:p>
          <a:p>
            <a:pPr>
              <a:tabLst>
                <a:tab pos="1600200" algn="l"/>
              </a:tabLst>
            </a:pPr>
            <a:endParaRPr lang="en-US" sz="1200" b="1" dirty="0" smtClean="0">
              <a:solidFill>
                <a:schemeClr val="bg1"/>
              </a:solidFill>
              <a:latin typeface="Times New Roman" panose="02020603050405020304" pitchFamily="18" charset="0"/>
              <a:cs typeface="Times New Roman" panose="02020603050405020304" pitchFamily="18" charset="0"/>
            </a:endParaRPr>
          </a:p>
          <a:p>
            <a:pPr>
              <a:tabLst>
                <a:tab pos="1600200" algn="l"/>
              </a:tabLst>
            </a:pPr>
            <a:r>
              <a:rPr lang="en-US" sz="1200" b="1" dirty="0" smtClean="0">
                <a:solidFill>
                  <a:schemeClr val="bg1"/>
                </a:solidFill>
                <a:latin typeface="Times New Roman" panose="02020603050405020304" pitchFamily="18" charset="0"/>
                <a:cs typeface="Times New Roman" panose="02020603050405020304" pitchFamily="18" charset="0"/>
              </a:rPr>
              <a:t>July to September 29th	$55.00 per person</a:t>
            </a:r>
          </a:p>
          <a:p>
            <a:pPr>
              <a:tabLst>
                <a:tab pos="1600200" algn="l"/>
              </a:tabLst>
            </a:pP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solidFill>
                  <a:schemeClr val="bg1"/>
                </a:solidFill>
                <a:latin typeface="Times New Roman" panose="02020603050405020304" pitchFamily="18" charset="0"/>
                <a:cs typeface="Times New Roman" panose="02020603050405020304" pitchFamily="18" charset="0"/>
              </a:rPr>
              <a:t>$500.00 reserved table for 8</a:t>
            </a:r>
          </a:p>
          <a:p>
            <a:pPr>
              <a:tabLst>
                <a:tab pos="1600200" algn="l"/>
              </a:tabLst>
            </a:pPr>
            <a:endParaRPr lang="en-US" sz="1200" b="1" dirty="0">
              <a:solidFill>
                <a:schemeClr val="bg1"/>
              </a:solidFill>
              <a:latin typeface="Times New Roman" panose="02020603050405020304" pitchFamily="18" charset="0"/>
              <a:cs typeface="Times New Roman" panose="02020603050405020304" pitchFamily="18" charset="0"/>
            </a:endParaRPr>
          </a:p>
          <a:p>
            <a:pPr>
              <a:tabLst>
                <a:tab pos="1600200" algn="l"/>
              </a:tabLst>
            </a:pPr>
            <a:r>
              <a:rPr lang="en-US" sz="1200" b="1" dirty="0" smtClean="0">
                <a:solidFill>
                  <a:schemeClr val="bg1"/>
                </a:solidFill>
                <a:latin typeface="Times New Roman" panose="02020603050405020304" pitchFamily="18" charset="0"/>
                <a:cs typeface="Times New Roman" panose="02020603050405020304" pitchFamily="18" charset="0"/>
              </a:rPr>
              <a:t>After September 30th	$65.00 per person</a:t>
            </a:r>
          </a:p>
          <a:p>
            <a:pPr>
              <a:tabLst>
                <a:tab pos="1600200" algn="l"/>
              </a:tabLst>
            </a:pP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solidFill>
                  <a:schemeClr val="bg1"/>
                </a:solidFill>
                <a:latin typeface="Times New Roman" panose="02020603050405020304" pitchFamily="18" charset="0"/>
                <a:cs typeface="Times New Roman" panose="02020603050405020304" pitchFamily="18" charset="0"/>
              </a:rPr>
              <a:t>$550.00 reserved table for 8</a:t>
            </a:r>
            <a:endParaRPr lang="en-US" sz="1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86515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BEBA8EAE-BF5A-486C-A8C5-ECC9F3942E4B}">
                <a14:imgProps xmlns:a14="http://schemas.microsoft.com/office/drawing/2010/main">
                  <a14:imgLayer r:embed="rId3">
                    <a14:imgEffect>
                      <a14:brightnessContrast bright="60000" contrast="40000"/>
                    </a14:imgEffect>
                  </a14:imgLayer>
                </a14:imgProps>
              </a:ext>
              <a:ext uri="{28A0092B-C50C-407E-A947-70E740481C1C}">
                <a14:useLocalDpi xmlns:a14="http://schemas.microsoft.com/office/drawing/2010/main" val="0"/>
              </a:ext>
            </a:extLst>
          </a:blip>
          <a:stretch>
            <a:fillRect/>
          </a:stretch>
        </p:blipFill>
        <p:spPr>
          <a:xfrm>
            <a:off x="1866900" y="-11594"/>
            <a:ext cx="5410200" cy="6869594"/>
          </a:xfrm>
          <a:prstGeom prst="rect">
            <a:avLst/>
          </a:prstGeom>
        </p:spPr>
      </p:pic>
      <p:sp>
        <p:nvSpPr>
          <p:cNvPr id="9" name="TextBox 8"/>
          <p:cNvSpPr txBox="1"/>
          <p:nvPr/>
        </p:nvSpPr>
        <p:spPr>
          <a:xfrm>
            <a:off x="71718" y="381000"/>
            <a:ext cx="4500282" cy="6170920"/>
          </a:xfrm>
          <a:prstGeom prst="rect">
            <a:avLst/>
          </a:prstGeom>
          <a:noFill/>
        </p:spPr>
        <p:txBody>
          <a:bodyPr wrap="square" rtlCol="0">
            <a:spAutoFit/>
          </a:bodyPr>
          <a:lstStyle/>
          <a:p>
            <a:r>
              <a:rPr lang="en-US" sz="950" b="1" dirty="0" smtClean="0">
                <a:latin typeface="Times New Roman" panose="02020603050405020304" pitchFamily="18" charset="0"/>
                <a:cs typeface="Times New Roman" panose="02020603050405020304" pitchFamily="18" charset="0"/>
              </a:rPr>
              <a:t>General Submission Requirements</a:t>
            </a:r>
          </a:p>
          <a:p>
            <a:endParaRPr lang="en-US" sz="250" dirty="0" smtClean="0">
              <a:latin typeface="Times New Roman" panose="02020603050405020304" pitchFamily="18" charset="0"/>
              <a:cs typeface="Times New Roman" panose="02020603050405020304" pitchFamily="18" charset="0"/>
            </a:endParaRPr>
          </a:p>
          <a:p>
            <a:r>
              <a:rPr lang="en-US" sz="950" dirty="0" smtClean="0">
                <a:latin typeface="Times New Roman" panose="02020603050405020304" pitchFamily="18" charset="0"/>
                <a:cs typeface="Times New Roman" panose="02020603050405020304" pitchFamily="18" charset="0"/>
              </a:rPr>
              <a:t>1. Projects must have been completed on or after January 1 of 2011.</a:t>
            </a:r>
          </a:p>
          <a:p>
            <a:r>
              <a:rPr lang="en-US" sz="950" dirty="0" smtClean="0">
                <a:latin typeface="Times New Roman" panose="02020603050405020304" pitchFamily="18" charset="0"/>
                <a:cs typeface="Times New Roman" panose="02020603050405020304" pitchFamily="18" charset="0"/>
              </a:rPr>
              <a:t>2. Entries may be in one of 4 categories</a:t>
            </a:r>
          </a:p>
          <a:p>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1. Newly completed buildings, additions, remodeling, renovations or restorations.</a:t>
            </a:r>
          </a:p>
          <a:p>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2. Interior projects</a:t>
            </a:r>
          </a:p>
          <a:p>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3. Urban design or planning projects/ studies</a:t>
            </a:r>
          </a:p>
          <a:p>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4. Studio or Unbuilt projects – designs that will never be executed</a:t>
            </a:r>
          </a:p>
          <a:p>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       (i.e. a contest entry that was not chosen).</a:t>
            </a:r>
          </a:p>
          <a:p>
            <a:pPr>
              <a:tabLst>
                <a:tab pos="117475" algn="l"/>
              </a:tabLst>
            </a:pPr>
            <a:r>
              <a:rPr lang="en-US" sz="950" dirty="0" smtClean="0">
                <a:latin typeface="Times New Roman" panose="02020603050405020304" pitchFamily="18" charset="0"/>
                <a:cs typeface="Times New Roman" panose="02020603050405020304" pitchFamily="18" charset="0"/>
              </a:rPr>
              <a:t>3. Mayor’s Award: Projects Completed for the City of El Paso on or after Jan. 1</a:t>
            </a:r>
            <a:r>
              <a:rPr lang="en-US" sz="950" baseline="30000" dirty="0" smtClean="0">
                <a:latin typeface="Times New Roman" panose="02020603050405020304" pitchFamily="18" charset="0"/>
                <a:cs typeface="Times New Roman" panose="02020603050405020304" pitchFamily="18" charset="0"/>
              </a:rPr>
              <a:t>st</a:t>
            </a:r>
            <a:r>
              <a:rPr lang="en-US" sz="950" dirty="0" smtClean="0">
                <a:latin typeface="Times New Roman" panose="02020603050405020304" pitchFamily="18" charset="0"/>
                <a:cs typeface="Times New Roman" panose="02020603050405020304" pitchFamily="18" charset="0"/>
              </a:rPr>
              <a:t> of 2011 	may also submit for the Mayor’s Award which will be recognized by the Mayor 	of El Paso. Entries for this award shall follow the same submittal format but shall 	be clearly labeled as Mayor’s Award. Our Honorable Mayor will be the judge for 	this category.</a:t>
            </a:r>
          </a:p>
          <a:p>
            <a:pPr>
              <a:tabLst>
                <a:tab pos="117475" algn="l"/>
              </a:tabLst>
            </a:pPr>
            <a:r>
              <a:rPr lang="en-US" sz="950" dirty="0" smtClean="0">
                <a:latin typeface="Times New Roman" panose="02020603050405020304" pitchFamily="18" charset="0"/>
                <a:cs typeface="Times New Roman" panose="02020603050405020304" pitchFamily="18" charset="0"/>
              </a:rPr>
              <a:t>4. Twenty-five Year Award: The design awards program will continue its tradition 	of recognizing architecture designs of enduring significance that have stood the 	test of time. Firms and individuals are encouraged to submit built projects that 	were completed prior to Jan. 1, 1991. These entries should involve projects that 	are considered to have contributed significantly to the promotion and advancement 	of architecture as a profession and to the quality of life in El Paso.</a:t>
            </a:r>
          </a:p>
          <a:p>
            <a:pPr>
              <a:tabLst>
                <a:tab pos="117475" algn="l"/>
              </a:tabLst>
            </a:pPr>
            <a:r>
              <a:rPr lang="en-US" sz="950" dirty="0" smtClean="0">
                <a:latin typeface="Times New Roman" panose="02020603050405020304" pitchFamily="18" charset="0"/>
                <a:cs typeface="Times New Roman" panose="02020603050405020304" pitchFamily="18" charset="0"/>
              </a:rPr>
              <a:t>	Submittals for the twenty-five year award can be made by submitting written data 	on the project, plans and/ or photographs. This submittal will be judged by the 	Chapter’s Executive Committee. Maximum of 10 slides for this category only.</a:t>
            </a:r>
          </a:p>
          <a:p>
            <a:pPr>
              <a:tabLst>
                <a:tab pos="117475" algn="l"/>
              </a:tabLst>
            </a:pPr>
            <a:r>
              <a:rPr lang="en-US" sz="950" dirty="0" smtClean="0">
                <a:latin typeface="Times New Roman" panose="02020603050405020304" pitchFamily="18" charset="0"/>
                <a:cs typeface="Times New Roman" panose="02020603050405020304" pitchFamily="18" charset="0"/>
              </a:rPr>
              <a:t>5. We encourage participation by Registered Architects, Intern Architects, current 	AIA Associates or college architecture students. All applicants must be members 	of the AIA. All levels are welcome!</a:t>
            </a:r>
          </a:p>
          <a:p>
            <a:pPr>
              <a:tabLst>
                <a:tab pos="117475" algn="l"/>
              </a:tabLst>
            </a:pPr>
            <a:r>
              <a:rPr lang="en-US" sz="950" dirty="0" smtClean="0">
                <a:latin typeface="Times New Roman" panose="02020603050405020304" pitchFamily="18" charset="0"/>
                <a:cs typeface="Times New Roman" panose="02020603050405020304" pitchFamily="18" charset="0"/>
              </a:rPr>
              <a:t>6. Eligible projects may be of any size, budget, geographical location or architectural 	style.</a:t>
            </a:r>
          </a:p>
          <a:p>
            <a:pPr>
              <a:tabLst>
                <a:tab pos="117475" algn="l"/>
              </a:tabLst>
            </a:pPr>
            <a:r>
              <a:rPr lang="en-US" sz="950" dirty="0" smtClean="0">
                <a:latin typeface="Times New Roman" panose="02020603050405020304" pitchFamily="18" charset="0"/>
                <a:cs typeface="Times New Roman" panose="02020603050405020304" pitchFamily="18" charset="0"/>
              </a:rPr>
              <a:t>7. Entries may be of built projects or preliminary designs that meet the criteria.</a:t>
            </a:r>
          </a:p>
          <a:p>
            <a:pPr>
              <a:tabLst>
                <a:tab pos="117475" algn="l"/>
              </a:tabLst>
            </a:pPr>
            <a:r>
              <a:rPr lang="en-US" sz="950" dirty="0" smtClean="0">
                <a:latin typeface="Times New Roman" panose="02020603050405020304" pitchFamily="18" charset="0"/>
                <a:cs typeface="Times New Roman" panose="02020603050405020304" pitchFamily="18" charset="0"/>
              </a:rPr>
              <a:t>8. Built projects can be submitted by both Registered Architects and non-licensed 	associate AIA members as long as the Architect of record is given credit.</a:t>
            </a:r>
          </a:p>
          <a:p>
            <a:pPr>
              <a:tabLst>
                <a:tab pos="117475" algn="l"/>
              </a:tabLst>
            </a:pPr>
            <a:endParaRPr lang="en-US" sz="250" dirty="0">
              <a:latin typeface="Times New Roman" panose="02020603050405020304" pitchFamily="18" charset="0"/>
              <a:cs typeface="Times New Roman" panose="02020603050405020304" pitchFamily="18" charset="0"/>
            </a:endParaRPr>
          </a:p>
          <a:p>
            <a:pPr>
              <a:tabLst>
                <a:tab pos="117475" algn="l"/>
              </a:tabLst>
            </a:pPr>
            <a:r>
              <a:rPr lang="en-US" sz="950" b="1" dirty="0" smtClean="0">
                <a:latin typeface="Times New Roman" panose="02020603050405020304" pitchFamily="18" charset="0"/>
                <a:cs typeface="Times New Roman" panose="02020603050405020304" pitchFamily="18" charset="0"/>
              </a:rPr>
              <a:t>Submission Requirements</a:t>
            </a:r>
          </a:p>
          <a:p>
            <a:pPr>
              <a:tabLst>
                <a:tab pos="117475" algn="l"/>
              </a:tabLst>
            </a:pPr>
            <a:r>
              <a:rPr lang="en-US" sz="950" dirty="0" smtClean="0">
                <a:latin typeface="Times New Roman" panose="02020603050405020304" pitchFamily="18" charset="0"/>
                <a:cs typeface="Times New Roman" panose="02020603050405020304" pitchFamily="18" charset="0"/>
              </a:rPr>
              <a:t>1. Built Projects require 7-13 images, including drawings of a site plan, floor 	plan(s), section(s), and a minimum of 2 exterior and 2 interior images.</a:t>
            </a:r>
          </a:p>
          <a:p>
            <a:pPr>
              <a:tabLst>
                <a:tab pos="117475" algn="l"/>
              </a:tabLst>
            </a:pPr>
            <a:r>
              <a:rPr lang="en-US" sz="950" dirty="0" smtClean="0">
                <a:latin typeface="Times New Roman" panose="02020603050405020304" pitchFamily="18" charset="0"/>
                <a:cs typeface="Times New Roman" panose="02020603050405020304" pitchFamily="18" charset="0"/>
              </a:rPr>
              <a:t>2. Studio or Unbuilt projects will require 7-13 images adequately representing the 	project.</a:t>
            </a:r>
          </a:p>
          <a:p>
            <a:pPr>
              <a:tabLst>
                <a:tab pos="117475" algn="l"/>
              </a:tabLst>
            </a:pPr>
            <a:r>
              <a:rPr lang="en-US" sz="950" dirty="0" smtClean="0">
                <a:latin typeface="Times New Roman" panose="02020603050405020304" pitchFamily="18" charset="0"/>
                <a:cs typeface="Times New Roman" panose="02020603050405020304" pitchFamily="18" charset="0"/>
              </a:rPr>
              <a:t>3. Urban design or planning projects/ studies will require 7-13 images adequately 	representing the project.</a:t>
            </a:r>
          </a:p>
          <a:p>
            <a:pPr>
              <a:tabLst>
                <a:tab pos="117475" algn="l"/>
              </a:tabLst>
            </a:pPr>
            <a:r>
              <a:rPr lang="en-US" sz="950" dirty="0" smtClean="0">
                <a:latin typeface="Times New Roman" panose="02020603050405020304" pitchFamily="18" charset="0"/>
                <a:cs typeface="Times New Roman" panose="02020603050405020304" pitchFamily="18" charset="0"/>
              </a:rPr>
              <a:t>4. In addition to the 7-13 images, all submitting projects are required to include 1 image 	that is 690 pixels wide by 300 pixels tall. This image will be used on the AIA El Paso 	website if the submission is given an award.</a:t>
            </a:r>
          </a:p>
          <a:p>
            <a:pPr>
              <a:tabLst>
                <a:tab pos="117475" algn="l"/>
              </a:tabLst>
            </a:pPr>
            <a:r>
              <a:rPr lang="en-US" sz="950" dirty="0" smtClean="0">
                <a:latin typeface="Times New Roman" panose="02020603050405020304" pitchFamily="18" charset="0"/>
                <a:cs typeface="Times New Roman" panose="02020603050405020304" pitchFamily="18" charset="0"/>
              </a:rPr>
              <a:t>5. Maximum of 20 slides.</a:t>
            </a:r>
            <a:endParaRPr lang="en-US" sz="95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0" y="381000"/>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52500" y="0"/>
            <a:ext cx="7239000"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AIA EL PASO – 2016 </a:t>
            </a:r>
            <a:r>
              <a:rPr lang="en-US" b="1" dirty="0" smtClean="0">
                <a:latin typeface="Times New Roman" panose="02020603050405020304" pitchFamily="18" charset="0"/>
                <a:cs typeface="Times New Roman" panose="02020603050405020304" pitchFamily="18" charset="0"/>
              </a:rPr>
              <a:t>Design Awards</a:t>
            </a:r>
            <a:r>
              <a:rPr lang="en-US" b="1" dirty="0" smtClean="0">
                <a:solidFill>
                  <a:srgbClr val="C00000"/>
                </a:solidFill>
                <a:latin typeface="Times New Roman" panose="02020603050405020304" pitchFamily="18" charset="0"/>
                <a:cs typeface="Times New Roman" panose="02020603050405020304" pitchFamily="18" charset="0"/>
              </a:rPr>
              <a:t> </a:t>
            </a:r>
            <a:r>
              <a:rPr lang="en-US" b="1" dirty="0">
                <a:solidFill>
                  <a:srgbClr val="C00000"/>
                </a:solidFill>
                <a:latin typeface="Times New Roman" panose="02020603050405020304" pitchFamily="18" charset="0"/>
                <a:cs typeface="Times New Roman" panose="02020603050405020304" pitchFamily="18" charset="0"/>
              </a:rPr>
              <a:t>CALL FOR </a:t>
            </a:r>
            <a:r>
              <a:rPr lang="en-US" b="1" dirty="0" smtClean="0">
                <a:solidFill>
                  <a:srgbClr val="C00000"/>
                </a:solidFill>
                <a:latin typeface="Times New Roman" panose="02020603050405020304" pitchFamily="18" charset="0"/>
                <a:cs typeface="Times New Roman" panose="02020603050405020304" pitchFamily="18" charset="0"/>
              </a:rPr>
              <a:t>ENTRIES</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567518" y="381000"/>
            <a:ext cx="4500282" cy="6709529"/>
          </a:xfrm>
          <a:prstGeom prst="rect">
            <a:avLst/>
          </a:prstGeom>
          <a:noFill/>
        </p:spPr>
        <p:txBody>
          <a:bodyPr wrap="square" rtlCol="0">
            <a:spAutoFit/>
          </a:bodyPr>
          <a:lstStyle/>
          <a:p>
            <a:r>
              <a:rPr lang="en-US" sz="950" b="1" dirty="0" smtClean="0">
                <a:latin typeface="Times New Roman" panose="02020603050405020304" pitchFamily="18" charset="0"/>
                <a:cs typeface="Times New Roman" panose="02020603050405020304" pitchFamily="18" charset="0"/>
              </a:rPr>
              <a:t>Submission Format</a:t>
            </a:r>
          </a:p>
          <a:p>
            <a:endParaRPr lang="en-US" sz="250" dirty="0" smtClean="0">
              <a:latin typeface="Times New Roman" panose="02020603050405020304" pitchFamily="18" charset="0"/>
              <a:cs typeface="Times New Roman" panose="02020603050405020304" pitchFamily="18" charset="0"/>
            </a:endParaRPr>
          </a:p>
          <a:p>
            <a:pPr>
              <a:tabLst>
                <a:tab pos="119063" algn="l"/>
              </a:tabLst>
            </a:pPr>
            <a:r>
              <a:rPr lang="en-US" sz="950" dirty="0" smtClean="0">
                <a:latin typeface="Times New Roman" panose="02020603050405020304" pitchFamily="18" charset="0"/>
                <a:cs typeface="Times New Roman" panose="02020603050405020304" pitchFamily="18" charset="0"/>
              </a:rPr>
              <a:t>1. Project authorship will remain concealed throughout the jury process. If authorship is 	revealed on any photos, plans, or narrative, the entry will be disqualified.</a:t>
            </a:r>
            <a:endParaRPr lang="en-US" sz="950" dirty="0">
              <a:latin typeface="Times New Roman" panose="02020603050405020304" pitchFamily="18" charset="0"/>
              <a:cs typeface="Times New Roman" panose="02020603050405020304" pitchFamily="18" charset="0"/>
            </a:endParaRPr>
          </a:p>
          <a:p>
            <a:pPr>
              <a:tabLst>
                <a:tab pos="119063" algn="l"/>
              </a:tabLst>
            </a:pPr>
            <a:r>
              <a:rPr lang="en-US" sz="950" dirty="0" smtClean="0">
                <a:latin typeface="Times New Roman" panose="02020603050405020304" pitchFamily="18" charset="0"/>
                <a:cs typeface="Times New Roman" panose="02020603050405020304" pitchFamily="18" charset="0"/>
              </a:rPr>
              <a:t>2. Entries shall be submitted in MS Power Point Slides on a CD, One CD Per Project 	with two individual files titled as follows: “Project Name – Presentation” and “Project 	Name – Jury” (no authorship)</a:t>
            </a:r>
          </a:p>
          <a:p>
            <a:pPr>
              <a:tabLst>
                <a:tab pos="119063" algn="l"/>
              </a:tabLst>
            </a:pPr>
            <a:r>
              <a:rPr lang="en-US" sz="950" dirty="0" smtClean="0">
                <a:latin typeface="Times New Roman" panose="02020603050405020304" pitchFamily="18" charset="0"/>
                <a:cs typeface="Times New Roman" panose="02020603050405020304" pitchFamily="18" charset="0"/>
              </a:rPr>
              <a:t>3. The First Slide of “Project Name-Presentation.pptx” file should include the following: 	Project Name, Architect, Owner, Contractor, Consultants &amp; Project Photo.</a:t>
            </a:r>
          </a:p>
          <a:p>
            <a:pPr>
              <a:tabLst>
                <a:tab pos="119063" algn="l"/>
              </a:tabLst>
            </a:pPr>
            <a:r>
              <a:rPr lang="en-US" sz="950" dirty="0" smtClean="0">
                <a:latin typeface="Times New Roman" panose="02020603050405020304" pitchFamily="18" charset="0"/>
                <a:cs typeface="Times New Roman" panose="02020603050405020304" pitchFamily="18" charset="0"/>
              </a:rPr>
              <a:t>4. The First Slide of “Project Name-Jury.pptx” file should include the following: Project 	Name &amp; Project Photo Only (no authorship)</a:t>
            </a:r>
          </a:p>
          <a:p>
            <a:pPr>
              <a:tabLst>
                <a:tab pos="119063" algn="l"/>
              </a:tabLst>
            </a:pPr>
            <a:r>
              <a:rPr lang="en-US" sz="950" dirty="0" smtClean="0">
                <a:latin typeface="Times New Roman" panose="02020603050405020304" pitchFamily="18" charset="0"/>
                <a:cs typeface="Times New Roman" panose="02020603050405020304" pitchFamily="18" charset="0"/>
              </a:rPr>
              <a:t>5. Project submitting not meeting the Submission Requirements will be disqualified.</a:t>
            </a:r>
          </a:p>
          <a:p>
            <a:pPr>
              <a:tabLst>
                <a:tab pos="119063" algn="l"/>
              </a:tabLst>
            </a:pPr>
            <a:r>
              <a:rPr lang="en-US" sz="950" dirty="0" smtClean="0">
                <a:latin typeface="Times New Roman" panose="02020603050405020304" pitchFamily="18" charset="0"/>
                <a:cs typeface="Times New Roman" panose="02020603050405020304" pitchFamily="18" charset="0"/>
              </a:rPr>
              <a:t>6. Entries are requested to bring 40”x40” exhibition board for presentation of the 	Projects, these boards will be displayed at the AIA Banquet, after which they will be 	returned to the entries.</a:t>
            </a:r>
          </a:p>
          <a:p>
            <a:pPr>
              <a:tabLst>
                <a:tab pos="119063" algn="l"/>
              </a:tabLst>
            </a:pPr>
            <a:r>
              <a:rPr lang="en-US" sz="950" b="1" dirty="0" smtClean="0">
                <a:latin typeface="Times New Roman" panose="02020603050405020304" pitchFamily="18" charset="0"/>
                <a:cs typeface="Times New Roman" panose="02020603050405020304" pitchFamily="18" charset="0"/>
              </a:rPr>
              <a:t>Evaluation Categories</a:t>
            </a:r>
            <a:endParaRPr lang="en-US" sz="950" dirty="0" smtClean="0">
              <a:latin typeface="Times New Roman" panose="02020603050405020304" pitchFamily="18" charset="0"/>
              <a:cs typeface="Times New Roman" panose="02020603050405020304" pitchFamily="18" charset="0"/>
            </a:endParaRPr>
          </a:p>
          <a:p>
            <a:pPr>
              <a:tabLst>
                <a:tab pos="119063" algn="l"/>
                <a:tab pos="1262063" algn="l"/>
                <a:tab pos="2227263" algn="l"/>
              </a:tabLst>
            </a:pPr>
            <a:r>
              <a:rPr lang="en-US" sz="950" dirty="0" smtClean="0">
                <a:latin typeface="Times New Roman" panose="02020603050405020304" pitchFamily="18" charset="0"/>
                <a:cs typeface="Times New Roman" panose="02020603050405020304" pitchFamily="18" charset="0"/>
              </a:rPr>
              <a:t>	Quality of Design	Functionality	Sustainability	</a:t>
            </a:r>
          </a:p>
          <a:p>
            <a:pPr>
              <a:tabLst>
                <a:tab pos="119063" algn="l"/>
                <a:tab pos="1262063" algn="l"/>
                <a:tab pos="2227263"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Contextual	Aesthetics	Social Characteristics of the design</a:t>
            </a:r>
          </a:p>
          <a:p>
            <a:pPr>
              <a:tabLst>
                <a:tab pos="119063"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Successful response to one or more of AIA’s 10 principles of livable communities.</a:t>
            </a:r>
          </a:p>
          <a:p>
            <a:pPr>
              <a:tabLst>
                <a:tab pos="119063"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Those ten principles are:</a:t>
            </a:r>
          </a:p>
          <a:p>
            <a:pPr>
              <a:tabLst>
                <a:tab pos="119063" algn="l"/>
                <a:tab pos="2174875" algn="l"/>
              </a:tabLst>
            </a:pPr>
            <a:r>
              <a:rPr lang="en-US" sz="950" dirty="0" smtClean="0">
                <a:latin typeface="Times New Roman" panose="02020603050405020304" pitchFamily="18" charset="0"/>
                <a:cs typeface="Times New Roman" panose="02020603050405020304" pitchFamily="18" charset="0"/>
              </a:rPr>
              <a:t>	1. Design on a human scale.	6. Build vibrant public spaces.</a:t>
            </a: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2. Provide choices	7. Create a neighborhood identity.</a:t>
            </a: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3. Encourage mixed-use development.	8. Protect environmental resources.</a:t>
            </a: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4. Preserve urban centers.	9. Conserve landscapes.</a:t>
            </a: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5. Various transportation options.	10. Design matters</a:t>
            </a: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for additional info visit:</a:t>
            </a: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hlinkClick r:id="rId4"/>
              </a:rPr>
              <a:t>www.aia.org/aiaucmp/groups/aia/documents/pdf/aias077946.pdf</a:t>
            </a:r>
            <a:endParaRPr lang="en-US" sz="950" dirty="0" smtClean="0">
              <a:latin typeface="Times New Roman" panose="02020603050405020304" pitchFamily="18" charset="0"/>
              <a:cs typeface="Times New Roman" panose="02020603050405020304" pitchFamily="18" charset="0"/>
            </a:endParaRPr>
          </a:p>
          <a:p>
            <a:pPr>
              <a:tabLst>
                <a:tab pos="119063" algn="l"/>
                <a:tab pos="2174875" algn="l"/>
              </a:tabLst>
            </a:pPr>
            <a:r>
              <a:rPr lang="en-US" sz="950" b="1" dirty="0" smtClean="0">
                <a:latin typeface="Times New Roman" panose="02020603050405020304" pitchFamily="18" charset="0"/>
                <a:cs typeface="Times New Roman" panose="02020603050405020304" pitchFamily="18" charset="0"/>
              </a:rPr>
              <a:t>Jury</a:t>
            </a:r>
            <a:endParaRPr lang="en-US" sz="950" dirty="0" smtClean="0">
              <a:latin typeface="Times New Roman" panose="02020603050405020304" pitchFamily="18" charset="0"/>
              <a:cs typeface="Times New Roman" panose="02020603050405020304" pitchFamily="18" charset="0"/>
            </a:endParaRP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The AIA El Paso Design Awards Jury is as follows.</a:t>
            </a: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Chair is Brantley Hightower</a:t>
            </a: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Judge 2 – Michael </a:t>
            </a:r>
            <a:r>
              <a:rPr lang="en-US" sz="950" dirty="0" err="1" smtClean="0">
                <a:latin typeface="Times New Roman" panose="02020603050405020304" pitchFamily="18" charset="0"/>
                <a:cs typeface="Times New Roman" panose="02020603050405020304" pitchFamily="18" charset="0"/>
              </a:rPr>
              <a:t>McGlone</a:t>
            </a:r>
            <a:endParaRPr lang="en-US" sz="950" dirty="0" smtClean="0">
              <a:latin typeface="Times New Roman" panose="02020603050405020304" pitchFamily="18" charset="0"/>
              <a:cs typeface="Times New Roman" panose="02020603050405020304" pitchFamily="18" charset="0"/>
            </a:endParaRP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Judge 3 – Samantha </a:t>
            </a:r>
            <a:r>
              <a:rPr lang="en-US" sz="950" dirty="0" err="1" smtClean="0">
                <a:latin typeface="Times New Roman" panose="02020603050405020304" pitchFamily="18" charset="0"/>
                <a:cs typeface="Times New Roman" panose="02020603050405020304" pitchFamily="18" charset="0"/>
              </a:rPr>
              <a:t>Schwarze</a:t>
            </a:r>
            <a:endParaRPr lang="en-US" sz="950" dirty="0">
              <a:latin typeface="Times New Roman" panose="02020603050405020304" pitchFamily="18" charset="0"/>
              <a:cs typeface="Times New Roman" panose="02020603050405020304" pitchFamily="18" charset="0"/>
            </a:endParaRPr>
          </a:p>
          <a:p>
            <a:pPr>
              <a:tabLst>
                <a:tab pos="119063" algn="l"/>
                <a:tab pos="2174875" algn="l"/>
              </a:tabLst>
            </a:pPr>
            <a:r>
              <a:rPr lang="en-US" sz="950" dirty="0" smtClean="0">
                <a:latin typeface="Times New Roman" panose="02020603050405020304" pitchFamily="18" charset="0"/>
                <a:cs typeface="Times New Roman" panose="02020603050405020304" pitchFamily="18" charset="0"/>
              </a:rPr>
              <a:t>	Winners will be notified on September 23rd, following the judging.</a:t>
            </a:r>
          </a:p>
          <a:p>
            <a:pPr>
              <a:tabLst>
                <a:tab pos="119063" algn="l"/>
                <a:tab pos="2174875" algn="l"/>
              </a:tabLst>
            </a:pPr>
            <a:r>
              <a:rPr lang="en-US" sz="950" dirty="0" smtClean="0">
                <a:latin typeface="Times New Roman" panose="02020603050405020304" pitchFamily="18" charset="0"/>
                <a:cs typeface="Times New Roman" panose="02020603050405020304" pitchFamily="18" charset="0"/>
              </a:rPr>
              <a:t>	Winning entries will be presented at the 2016 AIA El Paso Design Awards Banquet, 	Oct. 7. Winners are encouraged to invite project collaborators such as owners, 	consultants, contractors, and other project participants.</a:t>
            </a:r>
          </a:p>
          <a:p>
            <a:pPr>
              <a:tabLst>
                <a:tab pos="119063" algn="l"/>
                <a:tab pos="2174875" algn="l"/>
              </a:tabLst>
            </a:pPr>
            <a:r>
              <a:rPr lang="en-US" sz="950" dirty="0" smtClean="0">
                <a:latin typeface="Times New Roman" panose="02020603050405020304" pitchFamily="18" charset="0"/>
                <a:cs typeface="Times New Roman" panose="02020603050405020304" pitchFamily="18" charset="0"/>
              </a:rPr>
              <a:t>	A representative of the winning project will be given opportunity to speak at the 	Awards Banquet.</a:t>
            </a:r>
          </a:p>
          <a:p>
            <a:pPr>
              <a:tabLst>
                <a:tab pos="119063" algn="l"/>
                <a:tab pos="2174875" algn="l"/>
              </a:tabLst>
            </a:pPr>
            <a:r>
              <a:rPr lang="en-US" sz="950" b="1" dirty="0" smtClean="0">
                <a:latin typeface="Times New Roman" panose="02020603050405020304" pitchFamily="18" charset="0"/>
                <a:cs typeface="Times New Roman" panose="02020603050405020304" pitchFamily="18" charset="0"/>
              </a:rPr>
              <a:t>Deadline/ Entry Fee</a:t>
            </a:r>
            <a:endParaRPr lang="en-US" sz="950" dirty="0" smtClean="0">
              <a:latin typeface="Times New Roman" panose="02020603050405020304" pitchFamily="18" charset="0"/>
              <a:cs typeface="Times New Roman" panose="02020603050405020304" pitchFamily="18" charset="0"/>
            </a:endParaRP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Entries must be submitted by 5:00 PM on Friday, September 2, 2016 to 330 Eubanks 	Court, El Paso, Texas 79902</a:t>
            </a: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Your submission CD and $50.00 Entry Fee per project is required.</a:t>
            </a: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Check should be made out to AIA El Paso Chapter.</a:t>
            </a:r>
          </a:p>
          <a:p>
            <a:pPr>
              <a:tabLst>
                <a:tab pos="119063" algn="l"/>
                <a:tab pos="2174875" algn="l"/>
              </a:tabLst>
            </a:pPr>
            <a:r>
              <a:rPr lang="en-US" sz="950" b="1" dirty="0" smtClean="0">
                <a:latin typeface="Times New Roman" panose="02020603050405020304" pitchFamily="18" charset="0"/>
                <a:cs typeface="Times New Roman" panose="02020603050405020304" pitchFamily="18" charset="0"/>
              </a:rPr>
              <a:t>Questions</a:t>
            </a:r>
            <a:endParaRPr lang="en-US" sz="950" dirty="0" smtClean="0">
              <a:latin typeface="Times New Roman" panose="02020603050405020304" pitchFamily="18" charset="0"/>
              <a:cs typeface="Times New Roman" panose="02020603050405020304" pitchFamily="18" charset="0"/>
            </a:endParaRPr>
          </a:p>
          <a:p>
            <a:pPr>
              <a:tabLst>
                <a:tab pos="119063" algn="l"/>
                <a:tab pos="2174875" algn="l"/>
              </a:tabLst>
            </a:pPr>
            <a:r>
              <a:rPr lang="en-US" sz="950" dirty="0">
                <a:latin typeface="Times New Roman" panose="02020603050405020304" pitchFamily="18" charset="0"/>
                <a:cs typeface="Times New Roman" panose="02020603050405020304" pitchFamily="18" charset="0"/>
              </a:rPr>
              <a:t>	</a:t>
            </a:r>
            <a:r>
              <a:rPr lang="en-US" sz="950" dirty="0" smtClean="0">
                <a:latin typeface="Times New Roman" panose="02020603050405020304" pitchFamily="18" charset="0"/>
                <a:cs typeface="Times New Roman" panose="02020603050405020304" pitchFamily="18" charset="0"/>
              </a:rPr>
              <a:t>For questions relating to these requirements, e-mail </a:t>
            </a:r>
            <a:r>
              <a:rPr lang="en-US" sz="950" dirty="0" smtClean="0">
                <a:latin typeface="Times New Roman" panose="02020603050405020304" pitchFamily="18" charset="0"/>
                <a:cs typeface="Times New Roman" panose="02020603050405020304" pitchFamily="18" charset="0"/>
                <a:hlinkClick r:id="rId5"/>
              </a:rPr>
              <a:t>rjimenez@mnkarchitects.com</a:t>
            </a:r>
            <a:endParaRPr lang="en-US" sz="95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6696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6" name="Rectangle 5"/>
          <p:cNvSpPr/>
          <p:nvPr/>
        </p:nvSpPr>
        <p:spPr>
          <a:xfrm>
            <a:off x="0" y="1143000"/>
            <a:ext cx="91440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rot="16200000">
            <a:off x="-2534334" y="3738893"/>
            <a:ext cx="5715000" cy="523220"/>
          </a:xfrm>
          <a:prstGeom prst="rect">
            <a:avLst/>
          </a:prstGeom>
          <a:noFill/>
        </p:spPr>
        <p:txBody>
          <a:bodyPr wrap="square" rtlCol="0">
            <a:spAutoFit/>
          </a:bodyPr>
          <a:lstStyle/>
          <a:p>
            <a:pPr algn="ctr"/>
            <a:r>
              <a:rPr lang="en-US" sz="2800" dirty="0" smtClean="0">
                <a:solidFill>
                  <a:schemeClr val="bg1"/>
                </a:solidFill>
                <a:latin typeface="Arial Black" panose="020B0A04020102020204" pitchFamily="34" charset="0"/>
              </a:rPr>
              <a:t>PROFESSIONAL AFFILIATES</a:t>
            </a:r>
            <a:endParaRPr lang="en-US" sz="2800" dirty="0">
              <a:solidFill>
                <a:schemeClr val="bg1"/>
              </a:solidFill>
              <a:latin typeface="Arial Black" panose="020B0A04020102020204" pitchFamily="34" charset="0"/>
            </a:endParaRPr>
          </a:p>
        </p:txBody>
      </p:sp>
      <p:sp>
        <p:nvSpPr>
          <p:cNvPr id="9" name="TextBox 8"/>
          <p:cNvSpPr txBox="1"/>
          <p:nvPr/>
        </p:nvSpPr>
        <p:spPr>
          <a:xfrm>
            <a:off x="914400" y="1600200"/>
            <a:ext cx="7315200" cy="4555093"/>
          </a:xfrm>
          <a:prstGeom prst="rect">
            <a:avLst/>
          </a:prstGeom>
          <a:noFill/>
        </p:spPr>
        <p:txBody>
          <a:bodyPr wrap="square" rtlCol="0">
            <a:spAutoFit/>
          </a:bodyPr>
          <a:lstStyle/>
          <a:p>
            <a:r>
              <a:rPr lang="en-US" sz="2400" b="1" dirty="0" smtClean="0">
                <a:solidFill>
                  <a:srgbClr val="C00000"/>
                </a:solidFill>
                <a:latin typeface="Times New Roman" panose="02020603050405020304" pitchFamily="18" charset="0"/>
                <a:cs typeface="Times New Roman" panose="02020603050405020304" pitchFamily="18" charset="0"/>
              </a:rPr>
              <a:t>SEEKING PROFESSIONAL AFFILIATES FOR 2016</a:t>
            </a:r>
          </a:p>
          <a:p>
            <a:endParaRPr lang="en-US" sz="1400" b="1" dirty="0">
              <a:solidFill>
                <a:srgbClr val="C00000"/>
              </a:solidFill>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The benefits of the Professional Affiliate Membership include:</a:t>
            </a:r>
          </a:p>
          <a:p>
            <a:endParaRPr lang="en-US" sz="1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Product Representatives, Material Suppliers, Engineering Services and Professional Organizations with an interest in Architecture and Building Construction.</a:t>
            </a: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Contact information listed on monthly newsletter.</a:t>
            </a: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Opportunities for product presentations and sponsorships.</a:t>
            </a: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Monthly newsletter sent via email.</a:t>
            </a: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Meals included in Dues.</a:t>
            </a: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Dues are $300.00 per calendar year.</a:t>
            </a:r>
          </a:p>
          <a:p>
            <a:pPr marL="285750" indent="-285750">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pPr algn="ctr"/>
            <a:endParaRPr lang="en-US" sz="1400" dirty="0" smtClean="0">
              <a:solidFill>
                <a:srgbClr val="C00000"/>
              </a:solidFill>
              <a:latin typeface="Times New Roman" panose="02020603050405020304" pitchFamily="18" charset="0"/>
              <a:cs typeface="Times New Roman" panose="02020603050405020304" pitchFamily="18" charset="0"/>
            </a:endParaRPr>
          </a:p>
          <a:p>
            <a:pPr algn="ctr"/>
            <a:endParaRPr lang="en-US" sz="1400" dirty="0">
              <a:solidFill>
                <a:srgbClr val="C00000"/>
              </a:solidFill>
              <a:latin typeface="Times New Roman" panose="02020603050405020304" pitchFamily="18" charset="0"/>
              <a:cs typeface="Times New Roman" panose="02020603050405020304" pitchFamily="18" charset="0"/>
            </a:endParaRPr>
          </a:p>
          <a:p>
            <a:pPr algn="ctr"/>
            <a:endParaRPr lang="en-US" sz="1400" dirty="0">
              <a:solidFill>
                <a:srgbClr val="C00000"/>
              </a:solidFill>
              <a:latin typeface="Times New Roman" panose="02020603050405020304" pitchFamily="18" charset="0"/>
              <a:cs typeface="Times New Roman" panose="02020603050405020304" pitchFamily="18" charset="0"/>
            </a:endParaRPr>
          </a:p>
          <a:p>
            <a:pPr algn="ctr"/>
            <a:r>
              <a:rPr lang="en-US" sz="1400" b="1" dirty="0" smtClean="0">
                <a:solidFill>
                  <a:srgbClr val="C00000"/>
                </a:solidFill>
                <a:latin typeface="Times New Roman" panose="02020603050405020304" pitchFamily="18" charset="0"/>
                <a:cs typeface="Times New Roman" panose="02020603050405020304" pitchFamily="18" charset="0"/>
              </a:rPr>
              <a:t>INTERESTED IN BECOMING AN AIA PROFESSIONAL AFFILIATE?</a:t>
            </a:r>
          </a:p>
          <a:p>
            <a:pPr algn="ctr"/>
            <a:r>
              <a:rPr lang="en-US" sz="1400" b="1" dirty="0" smtClean="0">
                <a:solidFill>
                  <a:srgbClr val="C00000"/>
                </a:solidFill>
                <a:latin typeface="Times New Roman" panose="02020603050405020304" pitchFamily="18" charset="0"/>
                <a:cs typeface="Times New Roman" panose="02020603050405020304" pitchFamily="18" charset="0"/>
              </a:rPr>
              <a:t>PLEASE CONTACT:</a:t>
            </a:r>
          </a:p>
          <a:p>
            <a:pPr algn="ctr"/>
            <a:endParaRPr lang="en-US" sz="1400" b="1" dirty="0">
              <a:solidFill>
                <a:srgbClr val="C00000"/>
              </a:solidFill>
              <a:latin typeface="Times New Roman" panose="02020603050405020304" pitchFamily="18" charset="0"/>
              <a:cs typeface="Times New Roman" panose="02020603050405020304" pitchFamily="18" charset="0"/>
            </a:endParaRPr>
          </a:p>
          <a:p>
            <a:pPr algn="ctr"/>
            <a:r>
              <a:rPr lang="en-US" sz="1400" dirty="0" smtClean="0">
                <a:solidFill>
                  <a:srgbClr val="C00000"/>
                </a:solidFill>
                <a:latin typeface="Times New Roman" panose="02020603050405020304" pitchFamily="18" charset="0"/>
                <a:cs typeface="Times New Roman" panose="02020603050405020304" pitchFamily="18" charset="0"/>
              </a:rPr>
              <a:t>Paulina Lagos </a:t>
            </a:r>
            <a:r>
              <a:rPr lang="en-US" sz="1400" dirty="0" smtClean="0">
                <a:solidFill>
                  <a:srgbClr val="C00000"/>
                </a:solidFill>
                <a:latin typeface="Times New Roman" panose="02020603050405020304" pitchFamily="18" charset="0"/>
                <a:cs typeface="Times New Roman" panose="02020603050405020304" pitchFamily="18" charset="0"/>
                <a:hlinkClick r:id="rId3"/>
              </a:rPr>
              <a:t>paulina@insituarc.com</a:t>
            </a:r>
            <a:r>
              <a:rPr lang="en-US" sz="1400" dirty="0" smtClean="0">
                <a:solidFill>
                  <a:srgbClr val="C00000"/>
                </a:solidFill>
                <a:latin typeface="Times New Roman" panose="02020603050405020304" pitchFamily="18" charset="0"/>
                <a:cs typeface="Times New Roman" panose="02020603050405020304" pitchFamily="18" charset="0"/>
              </a:rPr>
              <a:t> to receive the 2016 Professional Affiliate Application</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19090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6" name="Rectangle 5"/>
          <p:cNvSpPr/>
          <p:nvPr/>
        </p:nvSpPr>
        <p:spPr>
          <a:xfrm>
            <a:off x="0" y="1143000"/>
            <a:ext cx="91440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14400" y="1600200"/>
            <a:ext cx="7315200" cy="5139869"/>
          </a:xfrm>
          <a:prstGeom prst="rect">
            <a:avLst/>
          </a:prstGeom>
          <a:noFill/>
        </p:spPr>
        <p:txBody>
          <a:bodyPr wrap="square" rtlCol="0">
            <a:spAutoFit/>
          </a:bodyPr>
          <a:lstStyle/>
          <a:p>
            <a:pPr algn="ctr"/>
            <a:r>
              <a:rPr lang="en-US" sz="2400" b="1" dirty="0" smtClean="0">
                <a:solidFill>
                  <a:srgbClr val="C00000"/>
                </a:solidFill>
                <a:latin typeface="Times New Roman" panose="02020603050405020304" pitchFamily="18" charset="0"/>
                <a:cs typeface="Times New Roman" panose="02020603050405020304" pitchFamily="18" charset="0"/>
              </a:rPr>
              <a:t>PLEASE USE OUR PROFESSIONAL AFFILIATES TO COMPLEMENT YOUR PROJECTS</a:t>
            </a:r>
          </a:p>
          <a:p>
            <a:endParaRPr lang="en-US" sz="1400" b="1" dirty="0">
              <a:solidFill>
                <a:srgbClr val="C00000"/>
              </a:solidFill>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pPr algn="ctr"/>
            <a:endParaRPr lang="en-US" sz="1400" dirty="0" smtClean="0">
              <a:solidFill>
                <a:srgbClr val="C00000"/>
              </a:solidFill>
              <a:latin typeface="Times New Roman" panose="02020603050405020304" pitchFamily="18" charset="0"/>
              <a:cs typeface="Times New Roman" panose="02020603050405020304" pitchFamily="18" charset="0"/>
            </a:endParaRPr>
          </a:p>
          <a:p>
            <a:pPr algn="ctr"/>
            <a:endParaRPr lang="en-US" sz="1400" dirty="0">
              <a:solidFill>
                <a:srgbClr val="C00000"/>
              </a:solidFill>
              <a:latin typeface="Times New Roman" panose="02020603050405020304" pitchFamily="18" charset="0"/>
              <a:cs typeface="Times New Roman" panose="02020603050405020304" pitchFamily="18" charset="0"/>
            </a:endParaRPr>
          </a:p>
          <a:p>
            <a:pPr algn="ctr"/>
            <a:endParaRPr lang="en-US" sz="1400" dirty="0">
              <a:solidFill>
                <a:srgbClr val="C00000"/>
              </a:solidFill>
              <a:latin typeface="Times New Roman" panose="02020603050405020304" pitchFamily="18" charset="0"/>
              <a:cs typeface="Times New Roman" panose="02020603050405020304" pitchFamily="18" charset="0"/>
            </a:endParaRPr>
          </a:p>
          <a:p>
            <a:pPr algn="ctr"/>
            <a:r>
              <a:rPr lang="en-US" sz="1400" b="1" dirty="0" smtClean="0">
                <a:solidFill>
                  <a:srgbClr val="C00000"/>
                </a:solidFill>
                <a:latin typeface="Times New Roman" panose="02020603050405020304" pitchFamily="18" charset="0"/>
                <a:cs typeface="Times New Roman" panose="02020603050405020304" pitchFamily="18" charset="0"/>
              </a:rPr>
              <a:t>INTERESTED IN BECOMING AN AIA PROFESSIONAL AFFILIATE?</a:t>
            </a:r>
          </a:p>
          <a:p>
            <a:pPr algn="ctr"/>
            <a:r>
              <a:rPr lang="en-US" sz="1400" b="1" dirty="0" smtClean="0">
                <a:solidFill>
                  <a:srgbClr val="C00000"/>
                </a:solidFill>
                <a:latin typeface="Times New Roman" panose="02020603050405020304" pitchFamily="18" charset="0"/>
                <a:cs typeface="Times New Roman" panose="02020603050405020304" pitchFamily="18" charset="0"/>
              </a:rPr>
              <a:t>PLEASE CONTACT:</a:t>
            </a:r>
          </a:p>
          <a:p>
            <a:pPr algn="ctr"/>
            <a:endParaRPr lang="en-US" sz="1400" b="1" dirty="0">
              <a:solidFill>
                <a:srgbClr val="C00000"/>
              </a:solidFill>
              <a:latin typeface="Times New Roman" panose="02020603050405020304" pitchFamily="18" charset="0"/>
              <a:cs typeface="Times New Roman" panose="02020603050405020304" pitchFamily="18" charset="0"/>
            </a:endParaRPr>
          </a:p>
          <a:p>
            <a:pPr algn="ctr"/>
            <a:r>
              <a:rPr lang="en-US" sz="1400" dirty="0" smtClean="0">
                <a:solidFill>
                  <a:srgbClr val="C00000"/>
                </a:solidFill>
                <a:latin typeface="Times New Roman" panose="02020603050405020304" pitchFamily="18" charset="0"/>
                <a:cs typeface="Times New Roman" panose="02020603050405020304" pitchFamily="18" charset="0"/>
              </a:rPr>
              <a:t>Paulina Lagos </a:t>
            </a:r>
            <a:r>
              <a:rPr lang="en-US" sz="1400" dirty="0" smtClean="0">
                <a:solidFill>
                  <a:srgbClr val="C00000"/>
                </a:solidFill>
                <a:latin typeface="Times New Roman" panose="02020603050405020304" pitchFamily="18" charset="0"/>
                <a:cs typeface="Times New Roman" panose="02020603050405020304" pitchFamily="18" charset="0"/>
                <a:hlinkClick r:id="rId3"/>
              </a:rPr>
              <a:t>paulina@insituarc.com</a:t>
            </a:r>
            <a:r>
              <a:rPr lang="en-US" sz="1400" dirty="0" smtClean="0">
                <a:solidFill>
                  <a:srgbClr val="C00000"/>
                </a:solidFill>
                <a:latin typeface="Times New Roman" panose="02020603050405020304" pitchFamily="18" charset="0"/>
                <a:cs typeface="Times New Roman" panose="02020603050405020304" pitchFamily="18" charset="0"/>
              </a:rPr>
              <a:t> to receive the 2016 Professional Affiliate Application</a:t>
            </a:r>
            <a:endParaRPr lang="en-US" sz="1400"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49761371"/>
              </p:ext>
            </p:extLst>
          </p:nvPr>
        </p:nvGraphicFramePr>
        <p:xfrm>
          <a:off x="76200" y="2514600"/>
          <a:ext cx="8991599" cy="1910080"/>
        </p:xfrm>
        <a:graphic>
          <a:graphicData uri="http://schemas.openxmlformats.org/drawingml/2006/table">
            <a:tbl>
              <a:tblPr firstRow="1" bandRow="1">
                <a:effectLst/>
                <a:tableStyleId>{5C22544A-7EE6-4342-B048-85BDC9FD1C3A}</a:tableStyleId>
              </a:tblPr>
              <a:tblGrid>
                <a:gridCol w="2382388"/>
                <a:gridCol w="1306472"/>
                <a:gridCol w="1383323"/>
                <a:gridCol w="845364"/>
                <a:gridCol w="922215"/>
                <a:gridCol w="2151837"/>
              </a:tblGrid>
              <a:tr h="370840">
                <a:tc>
                  <a:txBody>
                    <a:bodyPr/>
                    <a:lstStyle/>
                    <a:p>
                      <a:pPr algn="ctr"/>
                      <a:r>
                        <a:rPr lang="en-US" sz="1200" b="1" dirty="0" smtClean="0">
                          <a:solidFill>
                            <a:schemeClr val="tx1"/>
                          </a:solidFill>
                          <a:latin typeface="Arial Narrow" panose="020B0606020202030204" pitchFamily="34" charset="0"/>
                        </a:rPr>
                        <a:t>Company</a:t>
                      </a:r>
                      <a:endParaRPr lang="en-US"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Arial Narrow" panose="020B0606020202030204" pitchFamily="34" charset="0"/>
                        </a:rPr>
                        <a:t>Name</a:t>
                      </a:r>
                      <a:endParaRPr lang="en-US"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Arial Narrow" panose="020B0606020202030204" pitchFamily="34" charset="0"/>
                        </a:rPr>
                        <a:t>Address</a:t>
                      </a:r>
                      <a:endParaRPr lang="en-US"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Arial Narrow" panose="020B0606020202030204" pitchFamily="34" charset="0"/>
                        </a:rPr>
                        <a:t>City</a:t>
                      </a:r>
                      <a:endParaRPr lang="en-US"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Arial Narrow" panose="020B0606020202030204" pitchFamily="34" charset="0"/>
                        </a:rPr>
                        <a:t>Ph.</a:t>
                      </a:r>
                      <a:endParaRPr lang="en-US"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smtClean="0">
                          <a:solidFill>
                            <a:schemeClr val="tx1"/>
                          </a:solidFill>
                          <a:latin typeface="Arial Narrow" panose="020B0606020202030204" pitchFamily="34" charset="0"/>
                        </a:rPr>
                        <a:t>Email</a:t>
                      </a:r>
                      <a:endParaRPr lang="en-US" sz="1200" b="1"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1100" b="0" dirty="0" smtClean="0">
                          <a:solidFill>
                            <a:schemeClr val="tx1"/>
                          </a:solidFill>
                          <a:latin typeface="Arial Narrow" panose="020B0606020202030204" pitchFamily="34" charset="0"/>
                        </a:rPr>
                        <a:t>BPSI-Rio Grande</a:t>
                      </a:r>
                      <a:r>
                        <a:rPr lang="en-US" sz="1100" b="0" baseline="0" dirty="0" smtClean="0">
                          <a:solidFill>
                            <a:schemeClr val="tx1"/>
                          </a:solidFill>
                          <a:latin typeface="Arial Narrow" panose="020B0606020202030204" pitchFamily="34" charset="0"/>
                        </a:rPr>
                        <a:t> Contract Furnishing, Inc.</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Davis L. Horsley</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1616 Basset Ave.</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El Paso, TX</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915.203.4239</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hlinkClick r:id="rId4"/>
                        </a:rPr>
                        <a:t>dhorsley@riograndebpsi.com</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1100" b="0" dirty="0" smtClean="0">
                          <a:solidFill>
                            <a:schemeClr val="tx1"/>
                          </a:solidFill>
                          <a:latin typeface="Arial Narrow" panose="020B0606020202030204" pitchFamily="34" charset="0"/>
                        </a:rPr>
                        <a:t>New Era Spray Foam</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Rob</a:t>
                      </a:r>
                      <a:r>
                        <a:rPr lang="en-US" sz="1100" b="0" baseline="0" dirty="0" smtClean="0">
                          <a:solidFill>
                            <a:schemeClr val="tx1"/>
                          </a:solidFill>
                          <a:latin typeface="Arial Narrow" panose="020B0606020202030204" pitchFamily="34" charset="0"/>
                        </a:rPr>
                        <a:t> </a:t>
                      </a:r>
                      <a:r>
                        <a:rPr lang="en-US" sz="1100" b="0" baseline="0" dirty="0" err="1" smtClean="0">
                          <a:solidFill>
                            <a:schemeClr val="tx1"/>
                          </a:solidFill>
                          <a:latin typeface="Arial Narrow" panose="020B0606020202030204" pitchFamily="34" charset="0"/>
                        </a:rPr>
                        <a:t>Tollen</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1165 McNutt Ste. A1</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Sunland</a:t>
                      </a:r>
                      <a:r>
                        <a:rPr lang="en-US" sz="1100" b="0" baseline="0" dirty="0" smtClean="0">
                          <a:solidFill>
                            <a:schemeClr val="tx1"/>
                          </a:solidFill>
                          <a:latin typeface="Arial Narrow" panose="020B0606020202030204" pitchFamily="34" charset="0"/>
                        </a:rPr>
                        <a:t> Park, NM</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915.203.1533</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hlinkClick r:id="rId5"/>
                        </a:rPr>
                        <a:t>rtollen@sbcglobal.net</a:t>
                      </a:r>
                      <a:endParaRPr lang="en-US" sz="1100" b="0" dirty="0" smtClean="0">
                        <a:solidFill>
                          <a:schemeClr val="tx1"/>
                        </a:solidFill>
                        <a:latin typeface="Arial Narrow" panose="020B0606020202030204" pitchFamily="34" charset="0"/>
                      </a:endParaRPr>
                    </a:p>
                    <a:p>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1100" b="0" dirty="0" smtClean="0">
                          <a:solidFill>
                            <a:schemeClr val="tx1"/>
                          </a:solidFill>
                          <a:latin typeface="Arial Narrow" panose="020B0606020202030204" pitchFamily="34" charset="0"/>
                        </a:rPr>
                        <a:t>Facilities Connections</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Patty Holland-Branch</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240 East Sunset</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El Paso, TX</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915.834.7125</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hlinkClick r:id="rId6"/>
                        </a:rPr>
                        <a:t>phbranch@facilitiesconnection.com</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1100" b="0" dirty="0" smtClean="0">
                          <a:solidFill>
                            <a:schemeClr val="tx1"/>
                          </a:solidFill>
                          <a:latin typeface="Arial Narrow" panose="020B0606020202030204" pitchFamily="34" charset="0"/>
                        </a:rPr>
                        <a:t>DWS Building</a:t>
                      </a:r>
                      <a:r>
                        <a:rPr lang="en-US" sz="1100" b="0" baseline="0" dirty="0" smtClean="0">
                          <a:solidFill>
                            <a:schemeClr val="tx1"/>
                          </a:solidFill>
                          <a:latin typeface="Arial Narrow" panose="020B0606020202030204" pitchFamily="34" charset="0"/>
                        </a:rPr>
                        <a:t> Supply</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Sabrina </a:t>
                      </a:r>
                      <a:r>
                        <a:rPr lang="en-US" sz="1100" b="0" dirty="0" err="1" smtClean="0">
                          <a:solidFill>
                            <a:schemeClr val="tx1"/>
                          </a:solidFill>
                          <a:latin typeface="Arial Narrow" panose="020B0606020202030204" pitchFamily="34" charset="0"/>
                        </a:rPr>
                        <a:t>Voorhies</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6050 Luckett Ct</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El Paso, TX</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rPr>
                        <a:t>915.838.6159</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b="0" dirty="0" smtClean="0">
                          <a:solidFill>
                            <a:schemeClr val="tx1"/>
                          </a:solidFill>
                          <a:latin typeface="Arial Narrow" panose="020B0606020202030204" pitchFamily="34" charset="0"/>
                          <a:hlinkClick r:id="rId7"/>
                        </a:rPr>
                        <a:t>svoorhies@dwsbuildingsupply.com</a:t>
                      </a:r>
                      <a:endParaRPr lang="en-US" sz="1100" b="0" dirty="0">
                        <a:solidFill>
                          <a:schemeClr val="tx1"/>
                        </a:solidFill>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9659297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 b="7179"/>
          <a:stretch/>
        </p:blipFill>
        <p:spPr>
          <a:xfrm>
            <a:off x="1" y="0"/>
            <a:ext cx="3457419" cy="1143000"/>
          </a:xfrm>
          <a:prstGeom prst="rect">
            <a:avLst/>
          </a:prstGeom>
        </p:spPr>
      </p:pic>
      <p:sp>
        <p:nvSpPr>
          <p:cNvPr id="6" name="Rectangle 5"/>
          <p:cNvSpPr/>
          <p:nvPr/>
        </p:nvSpPr>
        <p:spPr>
          <a:xfrm>
            <a:off x="0" y="1143000"/>
            <a:ext cx="9144000" cy="571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4400" y="1156450"/>
            <a:ext cx="7315202" cy="5601534"/>
          </a:xfrm>
          <a:prstGeom prst="rect">
            <a:avLst/>
          </a:prstGeom>
          <a:noFill/>
        </p:spPr>
        <p:txBody>
          <a:bodyPr wrap="square" rtlCol="0">
            <a:spAutoFit/>
          </a:bodyPr>
          <a:lstStyle/>
          <a:p>
            <a:pPr algn="ctr"/>
            <a:r>
              <a:rPr lang="en-US" sz="2400" b="1" dirty="0" smtClean="0">
                <a:solidFill>
                  <a:srgbClr val="C00000"/>
                </a:solidFill>
                <a:latin typeface="Times New Roman" panose="02020603050405020304" pitchFamily="18" charset="0"/>
                <a:cs typeface="Times New Roman" panose="02020603050405020304" pitchFamily="18" charset="0"/>
              </a:rPr>
              <a:t>JBM Scholarship</a:t>
            </a:r>
          </a:p>
          <a:p>
            <a:endParaRPr lang="en-US" sz="1400" b="1" dirty="0">
              <a:solidFill>
                <a:srgbClr val="C00000"/>
              </a:solidFill>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From Jimmy Bell, Chair JBMS Committee:</a:t>
            </a:r>
          </a:p>
          <a:p>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Dear Members and Friends of APA</a:t>
            </a:r>
            <a:endParaRPr lang="en-US" sz="1600" dirty="0">
              <a:latin typeface="Times New Roman" panose="02020603050405020304" pitchFamily="18" charset="0"/>
              <a:cs typeface="Times New Roman" panose="02020603050405020304" pitchFamily="18" charset="0"/>
            </a:endParaRPr>
          </a:p>
          <a:p>
            <a:endParaRPr lang="en-US" sz="8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Do you know a deserving student who might apply for the Jim Boyce Memorial Scholarship? If so, please provide them with a link to the Accessibility Professionals Association </a:t>
            </a:r>
            <a:r>
              <a:rPr lang="en-US" sz="1600" dirty="0" smtClean="0">
                <a:latin typeface="Times New Roman" panose="02020603050405020304" pitchFamily="18" charset="0"/>
                <a:cs typeface="Times New Roman" panose="02020603050405020304" pitchFamily="18" charset="0"/>
                <a:hlinkClick r:id="rId3"/>
              </a:rPr>
              <a:t>online application</a:t>
            </a:r>
            <a:r>
              <a:rPr lang="en-US" sz="1600" dirty="0" smtClean="0">
                <a:latin typeface="Times New Roman" panose="02020603050405020304" pitchFamily="18" charset="0"/>
                <a:cs typeface="Times New Roman" panose="02020603050405020304" pitchFamily="18" charset="0"/>
              </a:rPr>
              <a:t>!</a:t>
            </a:r>
          </a:p>
          <a:p>
            <a:endParaRPr lang="en-US" sz="8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Scholarship packets have been sent out to numerous Texas colleges and universities, BUT we have only received one application so far. So, please spread the word about the scholarship! All the information can be found on the APA website </a:t>
            </a:r>
            <a:r>
              <a:rPr lang="en-US" sz="1600" dirty="0" smtClean="0">
                <a:latin typeface="Times New Roman" panose="02020603050405020304" pitchFamily="18" charset="0"/>
                <a:cs typeface="Times New Roman" panose="02020603050405020304" pitchFamily="18" charset="0"/>
                <a:hlinkClick r:id="rId3"/>
              </a:rPr>
              <a:t>Jim Boyce Scholarship Page</a:t>
            </a:r>
            <a:r>
              <a:rPr lang="en-US" sz="1600" dirty="0" smtClean="0">
                <a:latin typeface="Times New Roman" panose="02020603050405020304" pitchFamily="18" charset="0"/>
                <a:cs typeface="Times New Roman" panose="02020603050405020304" pitchFamily="18" charset="0"/>
              </a:rPr>
              <a:t>. Note – The application deadline is March 31</a:t>
            </a:r>
            <a:r>
              <a:rPr lang="en-US" sz="1600" baseline="30000" dirty="0" smtClean="0">
                <a:latin typeface="Times New Roman" panose="02020603050405020304" pitchFamily="18" charset="0"/>
                <a:cs typeface="Times New Roman" panose="02020603050405020304" pitchFamily="18" charset="0"/>
              </a:rPr>
              <a:t>st</a:t>
            </a:r>
            <a:r>
              <a:rPr lang="en-US" sz="1600" dirty="0" smtClean="0">
                <a:latin typeface="Times New Roman" panose="02020603050405020304" pitchFamily="18" charset="0"/>
                <a:cs typeface="Times New Roman" panose="02020603050405020304" pitchFamily="18" charset="0"/>
              </a:rPr>
              <a:t>.</a:t>
            </a:r>
          </a:p>
          <a:p>
            <a:endParaRPr lang="en-US" sz="8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We are always looking for new committee members to help with fundraising, adding to our list of approved colleges and universities, preparing the scholarship packets, and reviewing the applications and choosing scholarship winners.</a:t>
            </a:r>
          </a:p>
          <a:p>
            <a:endParaRPr lang="en-US" sz="8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If you would like to help, please contact me.</a:t>
            </a:r>
          </a:p>
          <a:p>
            <a:endParaRPr lang="en-US" sz="8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Kindest regards,</a:t>
            </a:r>
          </a:p>
          <a:p>
            <a:r>
              <a:rPr lang="en-US" sz="1600" dirty="0" smtClean="0">
                <a:latin typeface="Times New Roman" panose="02020603050405020304" pitchFamily="18" charset="0"/>
                <a:cs typeface="Times New Roman" panose="02020603050405020304" pitchFamily="18" charset="0"/>
                <a:hlinkClick r:id="rId4"/>
              </a:rPr>
              <a:t>Jimmy Bell</a:t>
            </a:r>
            <a:r>
              <a:rPr lang="en-US" sz="1600" dirty="0" smtClean="0">
                <a:latin typeface="Times New Roman" panose="02020603050405020304" pitchFamily="18" charset="0"/>
                <a:cs typeface="Times New Roman" panose="02020603050405020304" pitchFamily="18" charset="0"/>
              </a:rPr>
              <a:t>, Chair JBMS Committee</a:t>
            </a:r>
            <a:endParaRPr lang="en-US" sz="1600" dirty="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rot="16200000">
            <a:off x="-2534334" y="3677336"/>
            <a:ext cx="5715000" cy="646331"/>
          </a:xfrm>
          <a:prstGeom prst="rect">
            <a:avLst/>
          </a:prstGeom>
          <a:noFill/>
        </p:spPr>
        <p:txBody>
          <a:bodyPr wrap="square" rtlCol="0">
            <a:spAutoFit/>
          </a:bodyPr>
          <a:lstStyle/>
          <a:p>
            <a:pPr algn="ctr"/>
            <a:r>
              <a:rPr lang="en-US" sz="3600" dirty="0" smtClean="0">
                <a:solidFill>
                  <a:schemeClr val="bg1"/>
                </a:solidFill>
                <a:latin typeface="Arial Black" panose="020B0A04020102020204" pitchFamily="34" charset="0"/>
              </a:rPr>
              <a:t>ANNOUNCEMENTS</a:t>
            </a:r>
            <a:endParaRPr lang="en-US" sz="3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670069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2006</Words>
  <Application>Microsoft Macintosh PowerPoint</Application>
  <PresentationFormat>On-screen Show (4:3)</PresentationFormat>
  <Paragraphs>556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HDR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Bruno</dc:creator>
  <cp:lastModifiedBy>Bruno Vasquez</cp:lastModifiedBy>
  <cp:revision>71</cp:revision>
  <cp:lastPrinted>2016-03-15T03:15:10Z</cp:lastPrinted>
  <dcterms:created xsi:type="dcterms:W3CDTF">2016-01-17T22:51:59Z</dcterms:created>
  <dcterms:modified xsi:type="dcterms:W3CDTF">2016-03-15T03:16:18Z</dcterms:modified>
</cp:coreProperties>
</file>